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jpeg" Type="http://schemas.openxmlformats.org/officeDocument/2006/relationships/image"/><Relationship Id="rId2" Target="../media/image1.jpeg" Type="http://schemas.openxmlformats.org/officeDocument/2006/relationships/image"/><Relationship Id="rId3" Target="../media/image47.jpeg" Type="http://schemas.openxmlformats.org/officeDocument/2006/relationships/image"/><Relationship Id="rId4" Target="../media/image3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8.png" Type="http://schemas.openxmlformats.org/officeDocument/2006/relationships/image"/><Relationship Id="rId8" Target="../media/image49.jpeg" Type="http://schemas.openxmlformats.org/officeDocument/2006/relationships/image"/><Relationship Id="rId9" Target="../media/image5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3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jpeg" Type="http://schemas.openxmlformats.org/officeDocument/2006/relationships/image"/><Relationship Id="rId4" Target="../media/image14.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674634" y="4569359"/>
            <a:ext cx="10864498" cy="1691073"/>
          </a:xfrm>
          <a:prstGeom prst="rect">
            <a:avLst/>
          </a:prstGeom>
        </p:spPr>
        <p:txBody>
          <a:bodyPr anchor="t" rtlCol="false" tIns="0" lIns="0" bIns="0" rIns="0">
            <a:spAutoFit/>
          </a:bodyPr>
          <a:lstStyle/>
          <a:p>
            <a:pPr>
              <a:lnSpc>
                <a:spcPts val="13541"/>
              </a:lnSpc>
            </a:pPr>
            <a:r>
              <a:rPr lang="en-US" sz="9884">
                <a:solidFill>
                  <a:srgbClr val="B100E8"/>
                </a:solidFill>
                <a:latin typeface="Now Bold"/>
              </a:rPr>
              <a:t>RECOGNITION</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74634" y="3962018"/>
            <a:ext cx="7684026" cy="1181482"/>
          </a:xfrm>
          <a:prstGeom prst="rect">
            <a:avLst/>
          </a:prstGeom>
        </p:spPr>
        <p:txBody>
          <a:bodyPr anchor="t" rtlCol="false" tIns="0" lIns="0" bIns="0" rIns="0">
            <a:spAutoFit/>
          </a:bodyPr>
          <a:lstStyle/>
          <a:p>
            <a:pPr>
              <a:lnSpc>
                <a:spcPts val="9570"/>
              </a:lnSpc>
            </a:pPr>
            <a:r>
              <a:rPr lang="en-US" sz="6885">
                <a:solidFill>
                  <a:srgbClr val="048AFF"/>
                </a:solidFill>
                <a:latin typeface="Now Bold"/>
              </a:rPr>
              <a:t>HAND GESTURE</a:t>
            </a:r>
          </a:p>
        </p:txBody>
      </p:sp>
      <p:grpSp>
        <p:nvGrpSpPr>
          <p:cNvPr name="Group 9" id="9"/>
          <p:cNvGrpSpPr>
            <a:grpSpLocks noChangeAspect="true"/>
          </p:cNvGrpSpPr>
          <p:nvPr/>
        </p:nvGrpSpPr>
        <p:grpSpPr>
          <a:xfrm rot="0">
            <a:off x="11800240" y="3134465"/>
            <a:ext cx="4018070" cy="401807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533" t="-24867" r="-21439" b="-21758"/>
              </a:stretch>
            </a:blipFill>
          </p:spPr>
        </p:sp>
      </p:grpSp>
      <p:sp>
        <p:nvSpPr>
          <p:cNvPr name="TextBox 13" id="13"/>
          <p:cNvSpPr txBox="true"/>
          <p:nvPr/>
        </p:nvSpPr>
        <p:spPr>
          <a:xfrm rot="0">
            <a:off x="1674634" y="6583349"/>
            <a:ext cx="8956458" cy="2674951"/>
          </a:xfrm>
          <a:prstGeom prst="rect">
            <a:avLst/>
          </a:prstGeom>
        </p:spPr>
        <p:txBody>
          <a:bodyPr anchor="t" rtlCol="false" tIns="0" lIns="0" bIns="0" rIns="0">
            <a:spAutoFit/>
          </a:bodyPr>
          <a:lstStyle/>
          <a:p>
            <a:pPr>
              <a:lnSpc>
                <a:spcPts val="3583"/>
              </a:lnSpc>
            </a:pPr>
            <a:r>
              <a:rPr lang="en-US" sz="2913">
                <a:solidFill>
                  <a:srgbClr val="FFFAEB"/>
                </a:solidFill>
                <a:latin typeface="DM Sans Italics"/>
              </a:rPr>
              <a:t>Presented by: Ujjwal Kakar (23/CS/443)</a:t>
            </a:r>
          </a:p>
          <a:p>
            <a:pPr>
              <a:lnSpc>
                <a:spcPts val="3583"/>
              </a:lnSpc>
            </a:pPr>
            <a:r>
              <a:rPr lang="en-US" sz="2913">
                <a:solidFill>
                  <a:srgbClr val="FFFAEB"/>
                </a:solidFill>
                <a:latin typeface="DM Sans Italics"/>
              </a:rPr>
              <a:t>                       Utkarsh Chaudary (23/CS/445)</a:t>
            </a:r>
          </a:p>
          <a:p>
            <a:pPr>
              <a:lnSpc>
                <a:spcPts val="3583"/>
              </a:lnSpc>
            </a:pPr>
            <a:r>
              <a:rPr lang="en-US" sz="2913">
                <a:solidFill>
                  <a:srgbClr val="FFFAEB"/>
                </a:solidFill>
                <a:latin typeface="DM Sans Italics"/>
              </a:rPr>
              <a:t>                       Vishrut Grover (23/CS/462)</a:t>
            </a:r>
          </a:p>
          <a:p>
            <a:pPr>
              <a:lnSpc>
                <a:spcPts val="3583"/>
              </a:lnSpc>
            </a:pPr>
            <a:r>
              <a:rPr lang="en-US" sz="2913">
                <a:solidFill>
                  <a:srgbClr val="FFFAEB"/>
                </a:solidFill>
                <a:latin typeface="DM Sans Italics"/>
              </a:rPr>
              <a:t>                       Ananya Gupta (23/CS/486)</a:t>
            </a:r>
          </a:p>
          <a:p>
            <a:pPr>
              <a:lnSpc>
                <a:spcPts val="3583"/>
              </a:lnSpc>
            </a:pPr>
            <a:r>
              <a:rPr lang="en-US" sz="2913">
                <a:solidFill>
                  <a:srgbClr val="FFFAEB"/>
                </a:solidFill>
                <a:latin typeface="DM Sans Italics"/>
              </a:rPr>
              <a:t>                       Aryan Pundir (23/CS/520)</a:t>
            </a:r>
          </a:p>
          <a:p>
            <a:pPr algn="l" marL="0" indent="0" lvl="0">
              <a:lnSpc>
                <a:spcPts val="3583"/>
              </a:lnSpc>
              <a:spcBef>
                <a:spcPct val="0"/>
              </a:spcBef>
            </a:pPr>
          </a:p>
        </p:txBody>
      </p:sp>
      <p:sp>
        <p:nvSpPr>
          <p:cNvPr name="Freeform 14" id="14"/>
          <p:cNvSpPr/>
          <p:nvPr/>
        </p:nvSpPr>
        <p:spPr>
          <a:xfrm flipH="false" flipV="false" rot="0">
            <a:off x="332386" y="39651"/>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674634" y="247982"/>
            <a:ext cx="3798442" cy="780718"/>
          </a:xfrm>
          <a:prstGeom prst="rect">
            <a:avLst/>
          </a:prstGeom>
        </p:spPr>
        <p:txBody>
          <a:bodyPr anchor="t" rtlCol="false" tIns="0" lIns="0" bIns="0" rIns="0">
            <a:spAutoFit/>
          </a:bodyPr>
          <a:lstStyle/>
          <a:p>
            <a:pPr>
              <a:lnSpc>
                <a:spcPts val="3131"/>
              </a:lnSpc>
            </a:pPr>
            <a:r>
              <a:rPr lang="en-US" sz="2545" spc="-50">
                <a:solidFill>
                  <a:srgbClr val="FFFAEB"/>
                </a:solidFill>
                <a:latin typeface="DM Sans Italics"/>
              </a:rPr>
              <a:t>CS106</a:t>
            </a:r>
          </a:p>
          <a:p>
            <a:pPr algn="l" marL="0" indent="0" lvl="0">
              <a:lnSpc>
                <a:spcPts val="3131"/>
              </a:lnSpc>
              <a:spcBef>
                <a:spcPct val="0"/>
              </a:spcBef>
            </a:pPr>
            <a:r>
              <a:rPr lang="en-US" sz="2545" spc="-50">
                <a:solidFill>
                  <a:srgbClr val="FFFAEB"/>
                </a:solidFill>
                <a:latin typeface="DM Sans Italics"/>
              </a:rPr>
              <a:t>Basic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0">
            <a:off x="1028700" y="1272756"/>
            <a:ext cx="6358167" cy="4451389"/>
          </a:xfrm>
          <a:custGeom>
            <a:avLst/>
            <a:gdLst/>
            <a:ahLst/>
            <a:cxnLst/>
            <a:rect r="r" b="b" t="t" l="l"/>
            <a:pathLst>
              <a:path h="4451389" w="6358167">
                <a:moveTo>
                  <a:pt x="0" y="0"/>
                </a:moveTo>
                <a:lnTo>
                  <a:pt x="6358167" y="0"/>
                </a:lnTo>
                <a:lnTo>
                  <a:pt x="6358167" y="4451389"/>
                </a:lnTo>
                <a:lnTo>
                  <a:pt x="0" y="4451389"/>
                </a:lnTo>
                <a:lnTo>
                  <a:pt x="0" y="0"/>
                </a:lnTo>
                <a:close/>
              </a:path>
            </a:pathLst>
          </a:custGeom>
          <a:blipFill>
            <a:blip r:embed="rId3"/>
            <a:stretch>
              <a:fillRect l="0" t="0" r="0" b="0"/>
            </a:stretch>
          </a:blipFill>
        </p:spPr>
      </p:sp>
      <p:sp>
        <p:nvSpPr>
          <p:cNvPr name="Freeform 7" id="7"/>
          <p:cNvSpPr/>
          <p:nvPr/>
        </p:nvSpPr>
        <p:spPr>
          <a:xfrm flipH="false" flipV="false" rot="0">
            <a:off x="8035582" y="1272756"/>
            <a:ext cx="9362206" cy="2783167"/>
          </a:xfrm>
          <a:custGeom>
            <a:avLst/>
            <a:gdLst/>
            <a:ahLst/>
            <a:cxnLst/>
            <a:rect r="r" b="b" t="t" l="l"/>
            <a:pathLst>
              <a:path h="2783167" w="9362206">
                <a:moveTo>
                  <a:pt x="0" y="0"/>
                </a:moveTo>
                <a:lnTo>
                  <a:pt x="9362206" y="0"/>
                </a:lnTo>
                <a:lnTo>
                  <a:pt x="9362206" y="2783167"/>
                </a:lnTo>
                <a:lnTo>
                  <a:pt x="0" y="2783167"/>
                </a:lnTo>
                <a:lnTo>
                  <a:pt x="0" y="0"/>
                </a:lnTo>
                <a:close/>
              </a:path>
            </a:pathLst>
          </a:custGeom>
          <a:blipFill>
            <a:blip r:embed="rId4"/>
            <a:stretch>
              <a:fillRect l="0" t="0" r="0" b="0"/>
            </a:stretch>
          </a:blipFill>
        </p:spPr>
      </p:sp>
      <p:sp>
        <p:nvSpPr>
          <p:cNvPr name="Freeform 8" id="8"/>
          <p:cNvSpPr/>
          <p:nvPr/>
        </p:nvSpPr>
        <p:spPr>
          <a:xfrm flipH="false" flipV="false" rot="0">
            <a:off x="1003096" y="6144605"/>
            <a:ext cx="8315046" cy="3113695"/>
          </a:xfrm>
          <a:custGeom>
            <a:avLst/>
            <a:gdLst/>
            <a:ahLst/>
            <a:cxnLst/>
            <a:rect r="r" b="b" t="t" l="l"/>
            <a:pathLst>
              <a:path h="3113695" w="8315046">
                <a:moveTo>
                  <a:pt x="0" y="0"/>
                </a:moveTo>
                <a:lnTo>
                  <a:pt x="8315046" y="0"/>
                </a:lnTo>
                <a:lnTo>
                  <a:pt x="8315046" y="3113695"/>
                </a:lnTo>
                <a:lnTo>
                  <a:pt x="0" y="3113695"/>
                </a:lnTo>
                <a:lnTo>
                  <a:pt x="0" y="0"/>
                </a:lnTo>
                <a:close/>
              </a:path>
            </a:pathLst>
          </a:custGeom>
          <a:blipFill>
            <a:blip r:embed="rId5"/>
            <a:stretch>
              <a:fillRect l="0" t="-1553" r="0" b="0"/>
            </a:stretch>
          </a:blipFill>
        </p:spPr>
      </p:sp>
      <p:sp>
        <p:nvSpPr>
          <p:cNvPr name="Freeform 9" id="9"/>
          <p:cNvSpPr/>
          <p:nvPr/>
        </p:nvSpPr>
        <p:spPr>
          <a:xfrm flipH="false" flipV="false" rot="0">
            <a:off x="9466912" y="4299980"/>
            <a:ext cx="7930876" cy="4958320"/>
          </a:xfrm>
          <a:custGeom>
            <a:avLst/>
            <a:gdLst/>
            <a:ahLst/>
            <a:cxnLst/>
            <a:rect r="r" b="b" t="t" l="l"/>
            <a:pathLst>
              <a:path h="4958320" w="7930876">
                <a:moveTo>
                  <a:pt x="0" y="0"/>
                </a:moveTo>
                <a:lnTo>
                  <a:pt x="7930876" y="0"/>
                </a:lnTo>
                <a:lnTo>
                  <a:pt x="7930876" y="4958320"/>
                </a:lnTo>
                <a:lnTo>
                  <a:pt x="0" y="4958320"/>
                </a:lnTo>
                <a:lnTo>
                  <a:pt x="0" y="0"/>
                </a:lnTo>
                <a:close/>
              </a:path>
            </a:pathLst>
          </a:custGeom>
          <a:blipFill>
            <a:blip r:embed="rId6"/>
            <a:stretch>
              <a:fillRect l="0" t="0" r="0" b="0"/>
            </a:stretch>
          </a:blipFill>
        </p:spPr>
      </p:sp>
      <p:sp>
        <p:nvSpPr>
          <p:cNvPr name="TextBox 10" id="10"/>
          <p:cNvSpPr txBox="true"/>
          <p:nvPr/>
        </p:nvSpPr>
        <p:spPr>
          <a:xfrm rot="0">
            <a:off x="3492193" y="48065"/>
            <a:ext cx="10883558" cy="980635"/>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Code Snippets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0" y="-478469"/>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3"/>
            <a:stretch>
              <a:fillRect l="0" t="-77968" r="0" b="-77968"/>
            </a:stretch>
          </a:blipFill>
        </p:spPr>
      </p:sp>
      <p:grpSp>
        <p:nvGrpSpPr>
          <p:cNvPr name="Group 4" id="4"/>
          <p:cNvGrpSpPr/>
          <p:nvPr/>
        </p:nvGrpSpPr>
        <p:grpSpPr>
          <a:xfrm rot="0">
            <a:off x="4165301" y="3026312"/>
            <a:ext cx="9957398" cy="2442304"/>
            <a:chOff x="0" y="0"/>
            <a:chExt cx="2622525" cy="643241"/>
          </a:xfrm>
        </p:grpSpPr>
        <p:sp>
          <p:nvSpPr>
            <p:cNvPr name="Freeform 5" id="5"/>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6" id="6"/>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7" id="7"/>
          <p:cNvSpPr txBox="true"/>
          <p:nvPr/>
        </p:nvSpPr>
        <p:spPr>
          <a:xfrm rot="0">
            <a:off x="4761453" y="3489395"/>
            <a:ext cx="8765094" cy="1430637"/>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Bibliography</a:t>
            </a:r>
          </a:p>
        </p:txBody>
      </p:sp>
      <p:sp>
        <p:nvSpPr>
          <p:cNvPr name="TextBox 8" id="8"/>
          <p:cNvSpPr txBox="true"/>
          <p:nvPr/>
        </p:nvSpPr>
        <p:spPr>
          <a:xfrm rot="0">
            <a:off x="1209880" y="6412514"/>
            <a:ext cx="15876168" cy="2362784"/>
          </a:xfrm>
          <a:prstGeom prst="rect">
            <a:avLst/>
          </a:prstGeom>
        </p:spPr>
        <p:txBody>
          <a:bodyPr anchor="t" rtlCol="false" tIns="0" lIns="0" bIns="0" rIns="0">
            <a:spAutoFit/>
          </a:bodyPr>
          <a:lstStyle/>
          <a:p>
            <a:pPr marL="556692" indent="-278346" lvl="1">
              <a:lnSpc>
                <a:spcPts val="3764"/>
              </a:lnSpc>
              <a:buFont typeface="Arial"/>
              <a:buChar char="•"/>
            </a:pPr>
            <a:r>
              <a:rPr lang="en-US" sz="2578">
                <a:solidFill>
                  <a:srgbClr val="FFFFFF"/>
                </a:solidFill>
                <a:latin typeface="DM Sans"/>
              </a:rPr>
              <a:t>https://developers.google.com/mediapipe/solutions </a:t>
            </a:r>
          </a:p>
          <a:p>
            <a:pPr marL="556692" indent="-278346" lvl="1">
              <a:lnSpc>
                <a:spcPts val="3764"/>
              </a:lnSpc>
              <a:buFont typeface="Arial"/>
              <a:buChar char="•"/>
            </a:pPr>
            <a:r>
              <a:rPr lang="en-US" sz="2578">
                <a:solidFill>
                  <a:srgbClr val="FFFFFF"/>
                </a:solidFill>
                <a:latin typeface="DM Sans"/>
              </a:rPr>
              <a:t>https://docs.opencv.org/4.x/index.html</a:t>
            </a:r>
          </a:p>
          <a:p>
            <a:pPr marL="556692" indent="-278346" lvl="1">
              <a:lnSpc>
                <a:spcPts val="3764"/>
              </a:lnSpc>
              <a:buFont typeface="Arial"/>
              <a:buChar char="•"/>
            </a:pPr>
            <a:r>
              <a:rPr lang="en-US" sz="2578">
                <a:solidFill>
                  <a:srgbClr val="FFFFFF"/>
                </a:solidFill>
                <a:latin typeface="DM Sans"/>
              </a:rPr>
              <a:t>https://numpy.org/doc/stable/user/index.html#user</a:t>
            </a:r>
          </a:p>
          <a:p>
            <a:pPr marL="556692" indent="-278346" lvl="1">
              <a:lnSpc>
                <a:spcPts val="3764"/>
              </a:lnSpc>
              <a:buFont typeface="Arial"/>
              <a:buChar char="•"/>
            </a:pPr>
            <a:r>
              <a:rPr lang="en-US" sz="2578">
                <a:solidFill>
                  <a:srgbClr val="FFFFFF"/>
                </a:solidFill>
                <a:latin typeface="DM Sans"/>
              </a:rPr>
              <a:t>https://pandas.pydata.org/docs/user_guide/index.html#user-guide</a:t>
            </a:r>
          </a:p>
          <a:p>
            <a:pPr marL="556692" indent="-278346" lvl="1">
              <a:lnSpc>
                <a:spcPts val="3764"/>
              </a:lnSpc>
              <a:buFont typeface="Arial"/>
              <a:buChar char="•"/>
            </a:pPr>
            <a:r>
              <a:rPr lang="en-US" sz="2578">
                <a:solidFill>
                  <a:srgbClr val="FFFFFF"/>
                </a:solidFill>
                <a:latin typeface="DM Sans"/>
              </a:rPr>
              <a:t>https://www.tensorflow.org/api_docs/python/tf/keras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593239" y="3559598"/>
            <a:ext cx="2859898" cy="2859898"/>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455" t="-53979" r="-11294" b="-141537"/>
              </a:stretch>
            </a:blipFill>
          </p:spPr>
        </p:sp>
      </p:grpSp>
      <p:sp>
        <p:nvSpPr>
          <p:cNvPr name="Freeform 7" id="7"/>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4"/>
            <a:stretch>
              <a:fillRect l="0" t="0" r="0" b="0"/>
            </a:stretch>
          </a:blipFill>
        </p:spPr>
      </p:sp>
      <p:sp>
        <p:nvSpPr>
          <p:cNvPr name="Freeform 8" id="8"/>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4"/>
            <a:stretch>
              <a:fillRect l="0" t="0" r="0" b="0"/>
            </a:stretch>
          </a:blipFill>
        </p:spPr>
      </p:sp>
      <p:sp>
        <p:nvSpPr>
          <p:cNvPr name="Freeform 9" id="9"/>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grpSp>
        <p:nvGrpSpPr>
          <p:cNvPr name="Group 10" id="10"/>
          <p:cNvGrpSpPr>
            <a:grpSpLocks noChangeAspect="true"/>
          </p:cNvGrpSpPr>
          <p:nvPr/>
        </p:nvGrpSpPr>
        <p:grpSpPr>
          <a:xfrm rot="0">
            <a:off x="4655093" y="3559598"/>
            <a:ext cx="2859898" cy="2859898"/>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1305" t="-3172" r="-17138" b="-27309"/>
              </a:stretch>
            </a:blipFill>
          </p:spPr>
        </p:sp>
      </p:grpSp>
      <p:grpSp>
        <p:nvGrpSpPr>
          <p:cNvPr name="Group 14" id="14"/>
          <p:cNvGrpSpPr>
            <a:grpSpLocks noChangeAspect="true"/>
          </p:cNvGrpSpPr>
          <p:nvPr/>
        </p:nvGrpSpPr>
        <p:grpSpPr>
          <a:xfrm rot="0">
            <a:off x="7715016" y="3559598"/>
            <a:ext cx="2859898" cy="2859898"/>
            <a:chOff x="0" y="0"/>
            <a:chExt cx="14840029" cy="14840029"/>
          </a:xfrm>
        </p:grpSpPr>
        <p:sp>
          <p:nvSpPr>
            <p:cNvPr name="Freeform 15" id="1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16" id="1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17" id="1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76201" t="-117588" r="-67799" b="-109200"/>
              </a:stretch>
            </a:blipFill>
          </p:spPr>
        </p:sp>
      </p:grpSp>
      <p:grpSp>
        <p:nvGrpSpPr>
          <p:cNvPr name="Group 18" id="18"/>
          <p:cNvGrpSpPr>
            <a:grpSpLocks noChangeAspect="true"/>
          </p:cNvGrpSpPr>
          <p:nvPr/>
        </p:nvGrpSpPr>
        <p:grpSpPr>
          <a:xfrm rot="0">
            <a:off x="10774940" y="3559598"/>
            <a:ext cx="2859898" cy="2859898"/>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18809" t="-38312" r="-31110" b="-68869"/>
              </a:stretch>
            </a:blipFill>
          </p:spPr>
        </p:sp>
      </p:grpSp>
      <p:grpSp>
        <p:nvGrpSpPr>
          <p:cNvPr name="Group 22" id="22"/>
          <p:cNvGrpSpPr>
            <a:grpSpLocks noChangeAspect="true"/>
          </p:cNvGrpSpPr>
          <p:nvPr/>
        </p:nvGrpSpPr>
        <p:grpSpPr>
          <a:xfrm rot="0">
            <a:off x="13834863" y="3574833"/>
            <a:ext cx="2859898" cy="2859898"/>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15413" t="-6090" r="-16288" b="-79256"/>
              </a:stretch>
            </a:blipFill>
          </p:spPr>
        </p:sp>
      </p:grpSp>
      <p:sp>
        <p:nvSpPr>
          <p:cNvPr name="TextBox 26" id="26"/>
          <p:cNvSpPr txBox="true"/>
          <p:nvPr/>
        </p:nvSpPr>
        <p:spPr>
          <a:xfrm rot="0">
            <a:off x="5563917" y="150819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27" id="27"/>
          <p:cNvSpPr txBox="true"/>
          <p:nvPr/>
        </p:nvSpPr>
        <p:spPr>
          <a:xfrm rot="0">
            <a:off x="1329459" y="6656297"/>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Ujjwal Kakar</a:t>
            </a:r>
          </a:p>
        </p:txBody>
      </p:sp>
      <p:sp>
        <p:nvSpPr>
          <p:cNvPr name="TextBox 28" id="28"/>
          <p:cNvSpPr txBox="true"/>
          <p:nvPr/>
        </p:nvSpPr>
        <p:spPr>
          <a:xfrm rot="0">
            <a:off x="4391314" y="6656297"/>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Utkarsh Chaudhary</a:t>
            </a:r>
          </a:p>
        </p:txBody>
      </p:sp>
      <p:sp>
        <p:nvSpPr>
          <p:cNvPr name="TextBox 29" id="29"/>
          <p:cNvSpPr txBox="true"/>
          <p:nvPr/>
        </p:nvSpPr>
        <p:spPr>
          <a:xfrm rot="0">
            <a:off x="4391314" y="7045944"/>
            <a:ext cx="3387457" cy="375638"/>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23/CS/445</a:t>
            </a:r>
          </a:p>
        </p:txBody>
      </p:sp>
      <p:sp>
        <p:nvSpPr>
          <p:cNvPr name="TextBox 30" id="30"/>
          <p:cNvSpPr txBox="true"/>
          <p:nvPr/>
        </p:nvSpPr>
        <p:spPr>
          <a:xfrm rot="0">
            <a:off x="7451237" y="662073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Vishrut Grover</a:t>
            </a:r>
          </a:p>
        </p:txBody>
      </p:sp>
      <p:sp>
        <p:nvSpPr>
          <p:cNvPr name="TextBox 31" id="31"/>
          <p:cNvSpPr txBox="true"/>
          <p:nvPr/>
        </p:nvSpPr>
        <p:spPr>
          <a:xfrm rot="0">
            <a:off x="7451237" y="7010381"/>
            <a:ext cx="3387457" cy="375638"/>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23/CS/462</a:t>
            </a:r>
          </a:p>
        </p:txBody>
      </p:sp>
      <p:sp>
        <p:nvSpPr>
          <p:cNvPr name="TextBox 32" id="32"/>
          <p:cNvSpPr txBox="true"/>
          <p:nvPr/>
        </p:nvSpPr>
        <p:spPr>
          <a:xfrm rot="0">
            <a:off x="1329459" y="7045944"/>
            <a:ext cx="3387457" cy="375638"/>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23/CS/443</a:t>
            </a:r>
          </a:p>
        </p:txBody>
      </p:sp>
      <p:sp>
        <p:nvSpPr>
          <p:cNvPr name="TextBox 33" id="33"/>
          <p:cNvSpPr txBox="true"/>
          <p:nvPr/>
        </p:nvSpPr>
        <p:spPr>
          <a:xfrm rot="0">
            <a:off x="10511160" y="6620734"/>
            <a:ext cx="3387457" cy="400373"/>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Ananya Gupta</a:t>
            </a:r>
          </a:p>
        </p:txBody>
      </p:sp>
      <p:sp>
        <p:nvSpPr>
          <p:cNvPr name="TextBox 34" id="34"/>
          <p:cNvSpPr txBox="true"/>
          <p:nvPr/>
        </p:nvSpPr>
        <p:spPr>
          <a:xfrm rot="0">
            <a:off x="10511160" y="7010381"/>
            <a:ext cx="3387457" cy="375638"/>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23/CS/486</a:t>
            </a:r>
          </a:p>
        </p:txBody>
      </p:sp>
      <p:sp>
        <p:nvSpPr>
          <p:cNvPr name="TextBox 35" id="35"/>
          <p:cNvSpPr txBox="true"/>
          <p:nvPr/>
        </p:nvSpPr>
        <p:spPr>
          <a:xfrm rot="0">
            <a:off x="13571084" y="6656297"/>
            <a:ext cx="3387457" cy="400329"/>
          </a:xfrm>
          <a:prstGeom prst="rect">
            <a:avLst/>
          </a:prstGeom>
        </p:spPr>
        <p:txBody>
          <a:bodyPr anchor="t" rtlCol="false" tIns="0" lIns="0" bIns="0" rIns="0">
            <a:spAutoFit/>
          </a:bodyPr>
          <a:lstStyle/>
          <a:p>
            <a:pPr algn="ctr">
              <a:lnSpc>
                <a:spcPts val="3354"/>
              </a:lnSpc>
            </a:pPr>
            <a:r>
              <a:rPr lang="en-US" sz="2297">
                <a:solidFill>
                  <a:srgbClr val="FFFFFF"/>
                </a:solidFill>
                <a:latin typeface="DM Sans Bold"/>
              </a:rPr>
              <a:t>Aryan Pundir</a:t>
            </a:r>
          </a:p>
        </p:txBody>
      </p:sp>
      <p:sp>
        <p:nvSpPr>
          <p:cNvPr name="TextBox 36" id="36"/>
          <p:cNvSpPr txBox="true"/>
          <p:nvPr/>
        </p:nvSpPr>
        <p:spPr>
          <a:xfrm rot="0">
            <a:off x="13571084" y="7045944"/>
            <a:ext cx="3387457" cy="375638"/>
          </a:xfrm>
          <a:prstGeom prst="rect">
            <a:avLst/>
          </a:prstGeom>
        </p:spPr>
        <p:txBody>
          <a:bodyPr anchor="t" rtlCol="false" tIns="0" lIns="0" bIns="0" rIns="0">
            <a:spAutoFit/>
          </a:bodyPr>
          <a:lstStyle/>
          <a:p>
            <a:pPr algn="ctr">
              <a:lnSpc>
                <a:spcPts val="3062"/>
              </a:lnSpc>
            </a:pPr>
            <a:r>
              <a:rPr lang="en-US" sz="2097">
                <a:solidFill>
                  <a:srgbClr val="FFFFFF"/>
                </a:solidFill>
                <a:latin typeface="DM Sans"/>
              </a:rPr>
              <a:t>23/CS/520</a:t>
            </a:r>
          </a:p>
        </p:txBody>
      </p:sp>
      <p:sp>
        <p:nvSpPr>
          <p:cNvPr name="TextBox 37" id="37"/>
          <p:cNvSpPr txBox="true"/>
          <p:nvPr/>
        </p:nvSpPr>
        <p:spPr>
          <a:xfrm rot="0">
            <a:off x="14046586" y="8078807"/>
            <a:ext cx="683502" cy="1171386"/>
          </a:xfrm>
          <a:prstGeom prst="rect">
            <a:avLst/>
          </a:prstGeom>
        </p:spPr>
        <p:txBody>
          <a:bodyPr anchor="t" rtlCol="false" tIns="0" lIns="0" bIns="0" rIns="0">
            <a:spAutoFit/>
          </a:bodyPr>
          <a:lstStyle/>
          <a:p>
            <a:pPr algn="ctr">
              <a:lnSpc>
                <a:spcPts val="3131"/>
              </a:lnSpc>
            </a:pPr>
            <a:r>
              <a:rPr lang="en-US" sz="2545">
                <a:solidFill>
                  <a:srgbClr val="000000"/>
                </a:solidFill>
                <a:latin typeface="DM Sans Italics"/>
              </a:rPr>
              <a:t>Gian</a:t>
            </a:r>
          </a:p>
          <a:p>
            <a:pPr algn="ctr">
              <a:lnSpc>
                <a:spcPts val="3131"/>
              </a:lnSpc>
            </a:pPr>
            <a:r>
              <a:rPr lang="en-US" sz="2545">
                <a:solidFill>
                  <a:srgbClr val="000000"/>
                </a:solidFill>
                <a:latin typeface="DM Sans Italics"/>
              </a:rPr>
              <a:t>hai</a:t>
            </a:r>
          </a:p>
          <a:p>
            <a:pPr algn="ctr">
              <a:lnSpc>
                <a:spcPts val="3131"/>
              </a:lnSpc>
              <a:spcBef>
                <a:spcPct val="0"/>
              </a:spcBef>
            </a:pPr>
            <a:r>
              <a:rPr lang="en-US" sz="2545">
                <a:solidFill>
                  <a:srgbClr val="000000"/>
                </a:solidFill>
                <a:latin typeface="DM Sans Italics"/>
              </a:rPr>
              <a:t>aap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971740" y="1648649"/>
            <a:ext cx="6344521" cy="7111957"/>
            <a:chOff x="0" y="0"/>
            <a:chExt cx="1670985" cy="1873108"/>
          </a:xfrm>
        </p:grpSpPr>
        <p:sp>
          <p:nvSpPr>
            <p:cNvPr name="Freeform 5" id="5"/>
            <p:cNvSpPr/>
            <p:nvPr/>
          </p:nvSpPr>
          <p:spPr>
            <a:xfrm flipH="false" flipV="false" rot="0">
              <a:off x="0" y="0"/>
              <a:ext cx="1670985" cy="1873108"/>
            </a:xfrm>
            <a:custGeom>
              <a:avLst/>
              <a:gdLst/>
              <a:ahLst/>
              <a:cxnLst/>
              <a:rect r="r" b="b" t="t" l="l"/>
              <a:pathLst>
                <a:path h="1873108" w="1670985">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1670985" cy="1882633"/>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728644" y="3196502"/>
            <a:ext cx="4830711" cy="5016953"/>
          </a:xfrm>
          <a:prstGeom prst="rect">
            <a:avLst/>
          </a:prstGeom>
        </p:spPr>
        <p:txBody>
          <a:bodyPr anchor="t" rtlCol="false" tIns="0" lIns="0" bIns="0" rIns="0">
            <a:spAutoFit/>
          </a:bodyPr>
          <a:lstStyle/>
          <a:p>
            <a:pPr marL="552605" indent="-276302" lvl="1">
              <a:lnSpc>
                <a:spcPts val="3992"/>
              </a:lnSpc>
              <a:buFont typeface="Arial"/>
              <a:buChar char="•"/>
            </a:pPr>
            <a:r>
              <a:rPr lang="en-US" sz="2559">
                <a:solidFill>
                  <a:srgbClr val="FFFAEB"/>
                </a:solidFill>
                <a:latin typeface="DM Sans Italics"/>
              </a:rPr>
              <a:t>Introduction</a:t>
            </a:r>
          </a:p>
          <a:p>
            <a:pPr marL="552605" indent="-276302" lvl="1">
              <a:lnSpc>
                <a:spcPts val="3992"/>
              </a:lnSpc>
              <a:buFont typeface="Arial"/>
              <a:buChar char="•"/>
            </a:pPr>
            <a:r>
              <a:rPr lang="en-US" sz="2559">
                <a:solidFill>
                  <a:srgbClr val="FFFAEB"/>
                </a:solidFill>
                <a:latin typeface="DM Sans Italics"/>
              </a:rPr>
              <a:t>Objectives</a:t>
            </a:r>
          </a:p>
          <a:p>
            <a:pPr marL="552605" indent="-276302" lvl="1">
              <a:lnSpc>
                <a:spcPts val="3992"/>
              </a:lnSpc>
              <a:buFont typeface="Arial"/>
              <a:buChar char="•"/>
            </a:pPr>
            <a:r>
              <a:rPr lang="en-US" sz="2559">
                <a:solidFill>
                  <a:srgbClr val="FFFAEB"/>
                </a:solidFill>
                <a:latin typeface="DM Sans Italics"/>
              </a:rPr>
              <a:t>Methodology</a:t>
            </a:r>
          </a:p>
          <a:p>
            <a:pPr marL="552605" indent="-276302" lvl="1">
              <a:lnSpc>
                <a:spcPts val="3992"/>
              </a:lnSpc>
              <a:buFont typeface="Arial"/>
              <a:buChar char="•"/>
            </a:pPr>
            <a:r>
              <a:rPr lang="en-US" sz="2559">
                <a:solidFill>
                  <a:srgbClr val="FFFAEB"/>
                </a:solidFill>
                <a:latin typeface="DM Sans Italics"/>
              </a:rPr>
              <a:t>Mediapipe over CNNs?</a:t>
            </a:r>
          </a:p>
          <a:p>
            <a:pPr marL="552605" indent="-276302" lvl="1">
              <a:lnSpc>
                <a:spcPts val="3992"/>
              </a:lnSpc>
              <a:buFont typeface="Arial"/>
              <a:buChar char="•"/>
            </a:pPr>
            <a:r>
              <a:rPr lang="en-US" sz="2559">
                <a:solidFill>
                  <a:srgbClr val="FFFAEB"/>
                </a:solidFill>
                <a:latin typeface="DM Sans Italics"/>
              </a:rPr>
              <a:t>Model Architecture</a:t>
            </a:r>
          </a:p>
          <a:p>
            <a:pPr marL="552605" indent="-276302" lvl="1">
              <a:lnSpc>
                <a:spcPts val="3992"/>
              </a:lnSpc>
              <a:buFont typeface="Arial"/>
              <a:buChar char="•"/>
            </a:pPr>
            <a:r>
              <a:rPr lang="en-US" sz="2559">
                <a:solidFill>
                  <a:srgbClr val="FFFAEB"/>
                </a:solidFill>
                <a:latin typeface="DM Sans Italics"/>
              </a:rPr>
              <a:t>Tech Stack</a:t>
            </a:r>
          </a:p>
          <a:p>
            <a:pPr marL="552605" indent="-276302" lvl="1">
              <a:lnSpc>
                <a:spcPts val="3992"/>
              </a:lnSpc>
              <a:buFont typeface="Arial"/>
              <a:buChar char="•"/>
            </a:pPr>
            <a:r>
              <a:rPr lang="en-US" sz="2559">
                <a:solidFill>
                  <a:srgbClr val="FFFAEB"/>
                </a:solidFill>
                <a:latin typeface="DM Sans Italics"/>
              </a:rPr>
              <a:t>Future Prospects</a:t>
            </a:r>
          </a:p>
          <a:p>
            <a:pPr marL="552605" indent="-276302" lvl="1">
              <a:lnSpc>
                <a:spcPts val="3992"/>
              </a:lnSpc>
              <a:buFont typeface="Arial"/>
              <a:buChar char="•"/>
            </a:pPr>
            <a:r>
              <a:rPr lang="en-US" sz="2559">
                <a:solidFill>
                  <a:srgbClr val="FFFAEB"/>
                </a:solidFill>
                <a:latin typeface="DM Sans Italics"/>
              </a:rPr>
              <a:t>Code Snippets</a:t>
            </a:r>
          </a:p>
          <a:p>
            <a:pPr marL="552605" indent="-276302" lvl="1">
              <a:lnSpc>
                <a:spcPts val="3992"/>
              </a:lnSpc>
              <a:buFont typeface="Arial"/>
              <a:buChar char="•"/>
            </a:pPr>
            <a:r>
              <a:rPr lang="en-US" sz="2559">
                <a:solidFill>
                  <a:srgbClr val="FFFAEB"/>
                </a:solidFill>
                <a:latin typeface="DM Sans Italics"/>
              </a:rPr>
              <a:t>Bibliography</a:t>
            </a:r>
          </a:p>
          <a:p>
            <a:pPr algn="l" marL="552605" indent="-276302" lvl="1">
              <a:lnSpc>
                <a:spcPts val="3992"/>
              </a:lnSpc>
              <a:buFont typeface="Arial"/>
              <a:buChar char="•"/>
            </a:pPr>
            <a:r>
              <a:rPr lang="en-US" sz="2559">
                <a:solidFill>
                  <a:srgbClr val="FFFAEB"/>
                </a:solidFill>
                <a:latin typeface="DM Sans Italics"/>
              </a:rPr>
              <a:t>Our Team</a:t>
            </a:r>
          </a:p>
        </p:txBody>
      </p:sp>
      <p:sp>
        <p:nvSpPr>
          <p:cNvPr name="TextBox 9" id="9"/>
          <p:cNvSpPr txBox="true"/>
          <p:nvPr/>
        </p:nvSpPr>
        <p:spPr>
          <a:xfrm rot="0">
            <a:off x="6728644" y="1794630"/>
            <a:ext cx="4830711" cy="775160"/>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9938706" y="-1327493"/>
            <a:ext cx="8349294" cy="11727866"/>
            <a:chOff x="0" y="0"/>
            <a:chExt cx="7323333" cy="10286746"/>
          </a:xfrm>
        </p:grpSpPr>
        <p:sp>
          <p:nvSpPr>
            <p:cNvPr name="Freeform 5" id="5"/>
            <p:cNvSpPr/>
            <p:nvPr/>
          </p:nvSpPr>
          <p:spPr>
            <a:xfrm flipH="false" flipV="false" rot="0">
              <a:off x="-2794" y="-127"/>
              <a:ext cx="7326128" cy="10286873"/>
            </a:xfrm>
            <a:custGeom>
              <a:avLst/>
              <a:gdLst/>
              <a:ahLst/>
              <a:cxnLst/>
              <a:rect r="r" b="b" t="t" l="l"/>
              <a:pathLst>
                <a:path h="10286873" w="7326128">
                  <a:moveTo>
                    <a:pt x="7326128" y="10251440"/>
                  </a:moveTo>
                  <a:cubicBezTo>
                    <a:pt x="7326128" y="10284587"/>
                    <a:pt x="7317046" y="10286873"/>
                    <a:pt x="7293371" y="10286873"/>
                  </a:cubicBezTo>
                  <a:cubicBezTo>
                    <a:pt x="4863503" y="10286238"/>
                    <a:pt x="2433743" y="10286238"/>
                    <a:pt x="3875" y="10286238"/>
                  </a:cubicBezTo>
                  <a:cubicBezTo>
                    <a:pt x="0" y="10272395"/>
                    <a:pt x="5821" y="10259822"/>
                    <a:pt x="8307" y="10246995"/>
                  </a:cubicBezTo>
                  <a:cubicBezTo>
                    <a:pt x="115115" y="9685401"/>
                    <a:pt x="222030" y="9123934"/>
                    <a:pt x="329162" y="8562467"/>
                  </a:cubicBezTo>
                  <a:cubicBezTo>
                    <a:pt x="481914" y="7761986"/>
                    <a:pt x="634990" y="6961632"/>
                    <a:pt x="787634" y="6161151"/>
                  </a:cubicBezTo>
                  <a:cubicBezTo>
                    <a:pt x="976168" y="5172583"/>
                    <a:pt x="1164270" y="4184015"/>
                    <a:pt x="1352697" y="3195574"/>
                  </a:cubicBezTo>
                  <a:cubicBezTo>
                    <a:pt x="1544150" y="2191385"/>
                    <a:pt x="1735712" y="1187323"/>
                    <a:pt x="1927705" y="183261"/>
                  </a:cubicBezTo>
                  <a:cubicBezTo>
                    <a:pt x="1939381" y="122174"/>
                    <a:pt x="1946840" y="59690"/>
                    <a:pt x="1965758" y="635"/>
                  </a:cubicBezTo>
                  <a:cubicBezTo>
                    <a:pt x="3741702" y="635"/>
                    <a:pt x="5517645" y="635"/>
                    <a:pt x="7293588" y="0"/>
                  </a:cubicBezTo>
                  <a:cubicBezTo>
                    <a:pt x="7317696" y="0"/>
                    <a:pt x="7325911" y="3429"/>
                    <a:pt x="7325911" y="35814"/>
                  </a:cubicBezTo>
                  <a:cubicBezTo>
                    <a:pt x="7325263" y="3441065"/>
                    <a:pt x="7325263" y="6846316"/>
                    <a:pt x="7326128" y="10251440"/>
                  </a:cubicBezTo>
                  <a:close/>
                </a:path>
              </a:pathLst>
            </a:custGeom>
            <a:blipFill>
              <a:blip r:embed="rId4"/>
              <a:stretch>
                <a:fillRect l="0" t="0" r="-16550" b="-13677"/>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2799583" y="2608666"/>
            <a:ext cx="6157357" cy="6284860"/>
          </a:xfrm>
          <a:prstGeom prst="rect">
            <a:avLst/>
          </a:prstGeom>
        </p:spPr>
        <p:txBody>
          <a:bodyPr anchor="t" rtlCol="false" tIns="0" lIns="0" bIns="0" rIns="0">
            <a:spAutoFit/>
          </a:bodyPr>
          <a:lstStyle/>
          <a:p>
            <a:pPr marL="571236" indent="-285618" lvl="1">
              <a:lnSpc>
                <a:spcPts val="3862"/>
              </a:lnSpc>
              <a:buFont typeface="Arial"/>
              <a:buChar char="•"/>
            </a:pPr>
            <a:r>
              <a:rPr lang="en-US" sz="2645">
                <a:solidFill>
                  <a:srgbClr val="FFFFFF"/>
                </a:solidFill>
                <a:latin typeface="DM Sans"/>
              </a:rPr>
              <a:t>Aviation industry has been dependent on Autonomous Vehicles like UAVs heavily in the previous few years. </a:t>
            </a:r>
          </a:p>
          <a:p>
            <a:pPr>
              <a:lnSpc>
                <a:spcPts val="3862"/>
              </a:lnSpc>
            </a:pPr>
          </a:p>
          <a:p>
            <a:pPr marL="571236" indent="-285618" lvl="1">
              <a:lnSpc>
                <a:spcPts val="3862"/>
              </a:lnSpc>
              <a:buFont typeface="Arial"/>
              <a:buChar char="•"/>
            </a:pPr>
            <a:r>
              <a:rPr lang="en-US" sz="2645">
                <a:solidFill>
                  <a:srgbClr val="FFFFFF"/>
                </a:solidFill>
                <a:latin typeface="DM Sans"/>
              </a:rPr>
              <a:t>Various methods of drone control have been implemented like radio, remote, mobile applications etc. </a:t>
            </a:r>
          </a:p>
          <a:p>
            <a:pPr>
              <a:lnSpc>
                <a:spcPts val="3862"/>
              </a:lnSpc>
            </a:pPr>
          </a:p>
          <a:p>
            <a:pPr marL="571236" indent="-285618" lvl="1">
              <a:lnSpc>
                <a:spcPts val="3862"/>
              </a:lnSpc>
              <a:buFont typeface="Arial"/>
              <a:buChar char="•"/>
            </a:pPr>
            <a:r>
              <a:rPr lang="en-US" sz="2645">
                <a:solidFill>
                  <a:srgbClr val="FFFFFF"/>
                </a:solidFill>
                <a:latin typeface="DM Sans"/>
              </a:rPr>
              <a:t>In this project, we try to implement a hand orientation/gesture recognition system that could be used to maneuver a Tello Drone. </a:t>
            </a:r>
          </a:p>
        </p:txBody>
      </p:sp>
      <p:sp>
        <p:nvSpPr>
          <p:cNvPr name="Freeform 8" id="8"/>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
        <p:nvSpPr>
          <p:cNvPr name="TextBox 10" id="10"/>
          <p:cNvSpPr txBox="true"/>
          <p:nvPr/>
        </p:nvSpPr>
        <p:spPr>
          <a:xfrm rot="0">
            <a:off x="3115104" y="1411597"/>
            <a:ext cx="5189556" cy="888832"/>
          </a:xfrm>
          <a:prstGeom prst="rect">
            <a:avLst/>
          </a:prstGeom>
        </p:spPr>
        <p:txBody>
          <a:bodyPr anchor="t" rtlCol="false" tIns="0" lIns="0" bIns="0" rIns="0">
            <a:spAutoFit/>
          </a:bodyPr>
          <a:lstStyle/>
          <a:p>
            <a:pPr>
              <a:lnSpc>
                <a:spcPts val="7173"/>
              </a:lnSpc>
            </a:pPr>
            <a:r>
              <a:rPr lang="en-US" sz="5160">
                <a:solidFill>
                  <a:srgbClr val="048AFF"/>
                </a:solidFill>
                <a:latin typeface="Now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2771269" y="3466398"/>
            <a:ext cx="2878546" cy="4863421"/>
            <a:chOff x="0" y="0"/>
            <a:chExt cx="758135" cy="1280901"/>
          </a:xfrm>
        </p:grpSpPr>
        <p:sp>
          <p:nvSpPr>
            <p:cNvPr name="Freeform 5" id="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7" id="7"/>
          <p:cNvGrpSpPr/>
          <p:nvPr/>
        </p:nvGrpSpPr>
        <p:grpSpPr>
          <a:xfrm rot="0">
            <a:off x="2892984" y="3622133"/>
            <a:ext cx="2635116" cy="2635116"/>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9" t="0" r="-10" b="0"/>
              </a:stretch>
            </a:blipFill>
          </p:spPr>
        </p:sp>
      </p:grpSp>
      <p:grpSp>
        <p:nvGrpSpPr>
          <p:cNvPr name="Group 9" id="9"/>
          <p:cNvGrpSpPr>
            <a:grpSpLocks noChangeAspect="true"/>
          </p:cNvGrpSpPr>
          <p:nvPr/>
        </p:nvGrpSpPr>
        <p:grpSpPr>
          <a:xfrm rot="0">
            <a:off x="-2878546" y="3596887"/>
            <a:ext cx="2878546" cy="28785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2" id="12"/>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3" id="13"/>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6061944" y="3466398"/>
            <a:ext cx="2878546" cy="4863421"/>
            <a:chOff x="0" y="0"/>
            <a:chExt cx="758135" cy="1280901"/>
          </a:xfrm>
        </p:grpSpPr>
        <p:sp>
          <p:nvSpPr>
            <p:cNvPr name="Freeform 15" id="1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17" id="17"/>
          <p:cNvGrpSpPr/>
          <p:nvPr/>
        </p:nvGrpSpPr>
        <p:grpSpPr>
          <a:xfrm rot="0">
            <a:off x="6183659" y="3622133"/>
            <a:ext cx="2635116" cy="2635116"/>
            <a:chOff x="0" y="0"/>
            <a:chExt cx="6350000" cy="6350000"/>
          </a:xfrm>
        </p:grpSpPr>
        <p:sp>
          <p:nvSpPr>
            <p:cNvPr name="Freeform 18" id="1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5090" t="0" r="-25090" b="0"/>
              </a:stretch>
            </a:blipFill>
          </p:spPr>
        </p:sp>
      </p:grpSp>
      <p:grpSp>
        <p:nvGrpSpPr>
          <p:cNvPr name="Group 19" id="19"/>
          <p:cNvGrpSpPr/>
          <p:nvPr/>
        </p:nvGrpSpPr>
        <p:grpSpPr>
          <a:xfrm rot="0">
            <a:off x="9350065" y="3466398"/>
            <a:ext cx="2878546" cy="4863421"/>
            <a:chOff x="0" y="0"/>
            <a:chExt cx="758135" cy="1280901"/>
          </a:xfrm>
        </p:grpSpPr>
        <p:sp>
          <p:nvSpPr>
            <p:cNvPr name="Freeform 20" id="20"/>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1" id="21"/>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22" id="22"/>
          <p:cNvGrpSpPr/>
          <p:nvPr/>
        </p:nvGrpSpPr>
        <p:grpSpPr>
          <a:xfrm rot="0">
            <a:off x="9471780" y="3622133"/>
            <a:ext cx="2635116" cy="2635116"/>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44715" t="0" r="-44715" b="0"/>
              </a:stretch>
            </a:blipFill>
          </p:spPr>
        </p:sp>
      </p:grpSp>
      <p:grpSp>
        <p:nvGrpSpPr>
          <p:cNvPr name="Group 24" id="24"/>
          <p:cNvGrpSpPr/>
          <p:nvPr/>
        </p:nvGrpSpPr>
        <p:grpSpPr>
          <a:xfrm rot="0">
            <a:off x="12638186" y="3466398"/>
            <a:ext cx="2878546" cy="4863421"/>
            <a:chOff x="0" y="0"/>
            <a:chExt cx="758135" cy="1280901"/>
          </a:xfrm>
        </p:grpSpPr>
        <p:sp>
          <p:nvSpPr>
            <p:cNvPr name="Freeform 25" id="25"/>
            <p:cNvSpPr/>
            <p:nvPr/>
          </p:nvSpPr>
          <p:spPr>
            <a:xfrm flipH="false" flipV="false" rot="0">
              <a:off x="0" y="0"/>
              <a:ext cx="758135" cy="1280901"/>
            </a:xfrm>
            <a:custGeom>
              <a:avLst/>
              <a:gdLst/>
              <a:ahLst/>
              <a:cxnLst/>
              <a:rect r="r" b="b" t="t" l="l"/>
              <a:pathLst>
                <a:path h="1280901" w="758135">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6" id="26"/>
            <p:cNvSpPr txBox="true"/>
            <p:nvPr/>
          </p:nvSpPr>
          <p:spPr>
            <a:xfrm>
              <a:off x="0" y="-9525"/>
              <a:ext cx="758135" cy="1290426"/>
            </a:xfrm>
            <a:prstGeom prst="rect">
              <a:avLst/>
            </a:prstGeom>
          </p:spPr>
          <p:txBody>
            <a:bodyPr anchor="ctr" rtlCol="false" tIns="50800" lIns="50800" bIns="50800" rIns="50800"/>
            <a:lstStyle/>
            <a:p>
              <a:pPr algn="ctr">
                <a:lnSpc>
                  <a:spcPts val="3131"/>
                </a:lnSpc>
              </a:pPr>
            </a:p>
          </p:txBody>
        </p:sp>
      </p:grpSp>
      <p:grpSp>
        <p:nvGrpSpPr>
          <p:cNvPr name="Group 27" id="27"/>
          <p:cNvGrpSpPr/>
          <p:nvPr/>
        </p:nvGrpSpPr>
        <p:grpSpPr>
          <a:xfrm rot="0">
            <a:off x="12759901" y="3622133"/>
            <a:ext cx="2635116" cy="2635116"/>
            <a:chOff x="0" y="0"/>
            <a:chExt cx="6350000" cy="6350000"/>
          </a:xfrm>
        </p:grpSpPr>
        <p:sp>
          <p:nvSpPr>
            <p:cNvPr name="Freeform 28" id="2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36190" t="-29215" r="-53192" b="-42331"/>
              </a:stretch>
            </a:blipFill>
          </p:spPr>
        </p:sp>
      </p:grpSp>
      <p:sp>
        <p:nvSpPr>
          <p:cNvPr name="Freeform 29" id="29"/>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30" id="30"/>
          <p:cNvSpPr txBox="true"/>
          <p:nvPr/>
        </p:nvSpPr>
        <p:spPr>
          <a:xfrm rot="0">
            <a:off x="4406629" y="2042850"/>
            <a:ext cx="9474742" cy="980635"/>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Objectives</a:t>
            </a:r>
          </a:p>
        </p:txBody>
      </p:sp>
      <p:sp>
        <p:nvSpPr>
          <p:cNvPr name="TextBox 31" id="31"/>
          <p:cNvSpPr txBox="true"/>
          <p:nvPr/>
        </p:nvSpPr>
        <p:spPr>
          <a:xfrm rot="0">
            <a:off x="6277306" y="6437333"/>
            <a:ext cx="2447821" cy="1735844"/>
          </a:xfrm>
          <a:prstGeom prst="rect">
            <a:avLst/>
          </a:prstGeom>
        </p:spPr>
        <p:txBody>
          <a:bodyPr anchor="t" rtlCol="false" tIns="0" lIns="0" bIns="0" rIns="0">
            <a:spAutoFit/>
          </a:bodyPr>
          <a:lstStyle/>
          <a:p>
            <a:pPr algn="ctr">
              <a:lnSpc>
                <a:spcPts val="2846"/>
              </a:lnSpc>
            </a:pPr>
            <a:r>
              <a:rPr lang="en-US" sz="1949">
                <a:solidFill>
                  <a:srgbClr val="FFFFFF"/>
                </a:solidFill>
                <a:latin typeface="DM Sans"/>
              </a:rPr>
              <a:t>Develop an end-to-end machine learning model for recognizing hand gestures.</a:t>
            </a:r>
            <a:r>
              <a:rPr lang="en-US" sz="1949">
                <a:solidFill>
                  <a:srgbClr val="FFFFFF"/>
                </a:solidFill>
                <a:latin typeface="DM Sans"/>
              </a:rPr>
              <a:t> </a:t>
            </a:r>
          </a:p>
        </p:txBody>
      </p:sp>
      <p:sp>
        <p:nvSpPr>
          <p:cNvPr name="TextBox 32" id="32"/>
          <p:cNvSpPr txBox="true"/>
          <p:nvPr/>
        </p:nvSpPr>
        <p:spPr>
          <a:xfrm rot="0">
            <a:off x="9559615" y="6468407"/>
            <a:ext cx="2447821" cy="1735844"/>
          </a:xfrm>
          <a:prstGeom prst="rect">
            <a:avLst/>
          </a:prstGeom>
        </p:spPr>
        <p:txBody>
          <a:bodyPr anchor="t" rtlCol="false" tIns="0" lIns="0" bIns="0" rIns="0">
            <a:spAutoFit/>
          </a:bodyPr>
          <a:lstStyle/>
          <a:p>
            <a:pPr algn="ctr">
              <a:lnSpc>
                <a:spcPts val="2846"/>
              </a:lnSpc>
            </a:pPr>
            <a:r>
              <a:rPr lang="en-US" sz="1949">
                <a:solidFill>
                  <a:srgbClr val="FFFFFF"/>
                </a:solidFill>
                <a:latin typeface="DM Sans"/>
              </a:rPr>
              <a:t>Incorporating Mediapipe library for dynamic and real time interpretation of hand gestures.</a:t>
            </a:r>
            <a:r>
              <a:rPr lang="en-US" sz="1949">
                <a:solidFill>
                  <a:srgbClr val="FFFFFF"/>
                </a:solidFill>
                <a:latin typeface="DM Sans"/>
              </a:rPr>
              <a:t> </a:t>
            </a:r>
          </a:p>
        </p:txBody>
      </p:sp>
      <p:sp>
        <p:nvSpPr>
          <p:cNvPr name="TextBox 33" id="33"/>
          <p:cNvSpPr txBox="true"/>
          <p:nvPr/>
        </p:nvSpPr>
        <p:spPr>
          <a:xfrm rot="0">
            <a:off x="12866786" y="6468407"/>
            <a:ext cx="2447821" cy="1599573"/>
          </a:xfrm>
          <a:prstGeom prst="rect">
            <a:avLst/>
          </a:prstGeom>
        </p:spPr>
        <p:txBody>
          <a:bodyPr anchor="t" rtlCol="false" tIns="0" lIns="0" bIns="0" rIns="0">
            <a:spAutoFit/>
          </a:bodyPr>
          <a:lstStyle/>
          <a:p>
            <a:pPr algn="ctr">
              <a:lnSpc>
                <a:spcPts val="2554"/>
              </a:lnSpc>
            </a:pPr>
            <a:r>
              <a:rPr lang="en-US" sz="1749">
                <a:solidFill>
                  <a:srgbClr val="FFFFFF"/>
                </a:solidFill>
                <a:latin typeface="DM Sans"/>
              </a:rPr>
              <a:t>Explore alternate measures and conduct a comparative study to see why Mediapipe gives the best results.</a:t>
            </a:r>
            <a:r>
              <a:rPr lang="en-US" sz="1749">
                <a:solidFill>
                  <a:srgbClr val="FFFFFF"/>
                </a:solidFill>
                <a:latin typeface="DM Sans"/>
              </a:rPr>
              <a:t> </a:t>
            </a:r>
          </a:p>
        </p:txBody>
      </p:sp>
      <p:sp>
        <p:nvSpPr>
          <p:cNvPr name="TextBox 34" id="34"/>
          <p:cNvSpPr txBox="true"/>
          <p:nvPr/>
        </p:nvSpPr>
        <p:spPr>
          <a:xfrm rot="0">
            <a:off x="2994998" y="6437333"/>
            <a:ext cx="2447821" cy="1735844"/>
          </a:xfrm>
          <a:prstGeom prst="rect">
            <a:avLst/>
          </a:prstGeom>
        </p:spPr>
        <p:txBody>
          <a:bodyPr anchor="t" rtlCol="false" tIns="0" lIns="0" bIns="0" rIns="0">
            <a:spAutoFit/>
          </a:bodyPr>
          <a:lstStyle/>
          <a:p>
            <a:pPr algn="ctr">
              <a:lnSpc>
                <a:spcPts val="2846"/>
              </a:lnSpc>
            </a:pPr>
            <a:r>
              <a:rPr lang="en-US" sz="1949">
                <a:solidFill>
                  <a:srgbClr val="FFFFFF"/>
                </a:solidFill>
                <a:latin typeface="DM Sans"/>
              </a:rPr>
              <a:t>Making the complete dataset from scratch by capturing pictures from our webcam.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755367" y="3203208"/>
            <a:ext cx="1875852" cy="18758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flipH="true">
            <a:off x="5631218" y="4141133"/>
            <a:ext cx="7025563" cy="0"/>
          </a:xfrm>
          <a:prstGeom prst="line">
            <a:avLst/>
          </a:prstGeom>
          <a:ln cap="rnd" w="66675">
            <a:solidFill>
              <a:srgbClr val="3652DD"/>
            </a:solidFill>
            <a:prstDash val="sysDot"/>
            <a:headEnd type="none" len="sm" w="sm"/>
            <a:tailEnd type="none" len="sm" w="sm"/>
          </a:ln>
        </p:spPr>
      </p:sp>
      <p:grpSp>
        <p:nvGrpSpPr>
          <p:cNvPr name="Group 7" id="7"/>
          <p:cNvGrpSpPr/>
          <p:nvPr/>
        </p:nvGrpSpPr>
        <p:grpSpPr>
          <a:xfrm rot="0">
            <a:off x="6722347" y="3203208"/>
            <a:ext cx="1875852" cy="1875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9689564" y="3203208"/>
            <a:ext cx="1875852" cy="1875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12656782" y="3203208"/>
            <a:ext cx="1875852" cy="18758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6" id="16"/>
          <p:cNvSpPr/>
          <p:nvPr/>
        </p:nvSpPr>
        <p:spPr>
          <a:xfrm flipH="false" flipV="false" rot="0">
            <a:off x="4175390" y="3424358"/>
            <a:ext cx="981744" cy="1249906"/>
          </a:xfrm>
          <a:custGeom>
            <a:avLst/>
            <a:gdLst/>
            <a:ahLst/>
            <a:cxnLst/>
            <a:rect r="r" b="b" t="t" l="l"/>
            <a:pathLst>
              <a:path h="1249906" w="981744">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086689" y="3490212"/>
            <a:ext cx="1147405" cy="1118198"/>
          </a:xfrm>
          <a:custGeom>
            <a:avLst/>
            <a:gdLst/>
            <a:ahLst/>
            <a:cxnLst/>
            <a:rect r="r" b="b" t="t" l="l"/>
            <a:pathLst>
              <a:path h="1118198" w="1147405">
                <a:moveTo>
                  <a:pt x="0" y="0"/>
                </a:moveTo>
                <a:lnTo>
                  <a:pt x="1147405" y="0"/>
                </a:lnTo>
                <a:lnTo>
                  <a:pt x="1147405" y="1118198"/>
                </a:lnTo>
                <a:lnTo>
                  <a:pt x="0" y="1118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096007" y="3600162"/>
            <a:ext cx="1062966" cy="1153119"/>
          </a:xfrm>
          <a:custGeom>
            <a:avLst/>
            <a:gdLst/>
            <a:ahLst/>
            <a:cxnLst/>
            <a:rect r="r" b="b" t="t" l="l"/>
            <a:pathLst>
              <a:path h="1153119" w="1062966">
                <a:moveTo>
                  <a:pt x="0" y="0"/>
                </a:moveTo>
                <a:lnTo>
                  <a:pt x="1062966" y="0"/>
                </a:lnTo>
                <a:lnTo>
                  <a:pt x="1062966"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3039888" y="3596120"/>
            <a:ext cx="1109639" cy="1018850"/>
          </a:xfrm>
          <a:custGeom>
            <a:avLst/>
            <a:gdLst/>
            <a:ahLst/>
            <a:cxnLst/>
            <a:rect r="r" b="b" t="t" l="l"/>
            <a:pathLst>
              <a:path h="1018850" w="1109639">
                <a:moveTo>
                  <a:pt x="0" y="0"/>
                </a:moveTo>
                <a:lnTo>
                  <a:pt x="1109639" y="0"/>
                </a:lnTo>
                <a:lnTo>
                  <a:pt x="1109639" y="1018850"/>
                </a:lnTo>
                <a:lnTo>
                  <a:pt x="0" y="10188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4835354" y="1712322"/>
            <a:ext cx="8617293" cy="836754"/>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Methodology</a:t>
            </a:r>
          </a:p>
        </p:txBody>
      </p:sp>
      <p:sp>
        <p:nvSpPr>
          <p:cNvPr name="TextBox 21" id="21"/>
          <p:cNvSpPr txBox="true"/>
          <p:nvPr/>
        </p:nvSpPr>
        <p:spPr>
          <a:xfrm rot="0">
            <a:off x="3531156" y="6261871"/>
            <a:ext cx="2270212" cy="2980065"/>
          </a:xfrm>
          <a:prstGeom prst="rect">
            <a:avLst/>
          </a:prstGeom>
        </p:spPr>
        <p:txBody>
          <a:bodyPr anchor="t" rtlCol="false" tIns="0" lIns="0" bIns="0" rIns="0">
            <a:spAutoFit/>
          </a:bodyPr>
          <a:lstStyle/>
          <a:p>
            <a:pPr algn="ctr">
              <a:lnSpc>
                <a:spcPts val="3424"/>
              </a:lnSpc>
            </a:pPr>
            <a:r>
              <a:rPr lang="en-US" sz="2345">
                <a:solidFill>
                  <a:srgbClr val="FFFFFF"/>
                </a:solidFill>
                <a:latin typeface="DM Sans Bold"/>
              </a:rPr>
              <a:t>Data Acquisition:</a:t>
            </a:r>
            <a:r>
              <a:rPr lang="en-US" sz="2345">
                <a:solidFill>
                  <a:srgbClr val="FFFFFF"/>
                </a:solidFill>
                <a:latin typeface="DM Sans"/>
              </a:rPr>
              <a:t> Creating the dataset by capturing the images from our webcam.</a:t>
            </a:r>
          </a:p>
        </p:txBody>
      </p:sp>
      <p:sp>
        <p:nvSpPr>
          <p:cNvPr name="TextBox 22" id="22"/>
          <p:cNvSpPr txBox="true"/>
          <p:nvPr/>
        </p:nvSpPr>
        <p:spPr>
          <a:xfrm rot="0">
            <a:off x="4026519"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01</a:t>
            </a:r>
          </a:p>
        </p:txBody>
      </p:sp>
      <p:sp>
        <p:nvSpPr>
          <p:cNvPr name="TextBox 23" id="23"/>
          <p:cNvSpPr txBox="true"/>
          <p:nvPr/>
        </p:nvSpPr>
        <p:spPr>
          <a:xfrm rot="0">
            <a:off x="6525286" y="6261871"/>
            <a:ext cx="2270212" cy="3408690"/>
          </a:xfrm>
          <a:prstGeom prst="rect">
            <a:avLst/>
          </a:prstGeom>
        </p:spPr>
        <p:txBody>
          <a:bodyPr anchor="t" rtlCol="false" tIns="0" lIns="0" bIns="0" rIns="0">
            <a:spAutoFit/>
          </a:bodyPr>
          <a:lstStyle/>
          <a:p>
            <a:pPr algn="ctr" marL="0" indent="0" lvl="1">
              <a:lnSpc>
                <a:spcPts val="3424"/>
              </a:lnSpc>
              <a:spcBef>
                <a:spcPct val="0"/>
              </a:spcBef>
            </a:pPr>
            <a:r>
              <a:rPr lang="en-US" sz="2345">
                <a:solidFill>
                  <a:srgbClr val="FFFFFF"/>
                </a:solidFill>
                <a:latin typeface="DM Sans Bold"/>
              </a:rPr>
              <a:t>Data Preprocessing:</a:t>
            </a:r>
            <a:r>
              <a:rPr lang="en-US" sz="2345">
                <a:solidFill>
                  <a:srgbClr val="FFFFFF"/>
                </a:solidFill>
                <a:latin typeface="DM Sans"/>
              </a:rPr>
              <a:t> Getting the 21 hand landmarks from each image and storing it in a dataframe.</a:t>
            </a:r>
          </a:p>
        </p:txBody>
      </p:sp>
      <p:sp>
        <p:nvSpPr>
          <p:cNvPr name="TextBox 24" id="24"/>
          <p:cNvSpPr txBox="true"/>
          <p:nvPr/>
        </p:nvSpPr>
        <p:spPr>
          <a:xfrm rot="0">
            <a:off x="7020648"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02</a:t>
            </a:r>
          </a:p>
        </p:txBody>
      </p:sp>
      <p:sp>
        <p:nvSpPr>
          <p:cNvPr name="TextBox 25" id="25"/>
          <p:cNvSpPr txBox="true"/>
          <p:nvPr/>
        </p:nvSpPr>
        <p:spPr>
          <a:xfrm rot="0">
            <a:off x="9492384" y="6261871"/>
            <a:ext cx="2270212" cy="3259592"/>
          </a:xfrm>
          <a:prstGeom prst="rect">
            <a:avLst/>
          </a:prstGeom>
        </p:spPr>
        <p:txBody>
          <a:bodyPr anchor="t" rtlCol="false" tIns="0" lIns="0" bIns="0" rIns="0">
            <a:spAutoFit/>
          </a:bodyPr>
          <a:lstStyle/>
          <a:p>
            <a:pPr algn="ctr" marL="0" indent="0" lvl="1">
              <a:lnSpc>
                <a:spcPts val="3278"/>
              </a:lnSpc>
              <a:spcBef>
                <a:spcPct val="0"/>
              </a:spcBef>
            </a:pPr>
            <a:r>
              <a:rPr lang="en-US" sz="2245">
                <a:solidFill>
                  <a:srgbClr val="FFFFFF"/>
                </a:solidFill>
                <a:latin typeface="DM Sans Bold"/>
              </a:rPr>
              <a:t>Model Compilation:</a:t>
            </a:r>
            <a:r>
              <a:rPr lang="en-US" sz="2245">
                <a:solidFill>
                  <a:srgbClr val="FFFFFF"/>
                </a:solidFill>
                <a:latin typeface="DM Sans"/>
              </a:rPr>
              <a:t> Inputting the data in our neural networks made using Sequential and Dense.</a:t>
            </a:r>
          </a:p>
        </p:txBody>
      </p:sp>
      <p:sp>
        <p:nvSpPr>
          <p:cNvPr name="TextBox 26" id="26"/>
          <p:cNvSpPr txBox="true"/>
          <p:nvPr/>
        </p:nvSpPr>
        <p:spPr>
          <a:xfrm rot="0">
            <a:off x="9987747"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03</a:t>
            </a:r>
          </a:p>
        </p:txBody>
      </p:sp>
      <p:sp>
        <p:nvSpPr>
          <p:cNvPr name="TextBox 27" id="27"/>
          <p:cNvSpPr txBox="true"/>
          <p:nvPr/>
        </p:nvSpPr>
        <p:spPr>
          <a:xfrm rot="0">
            <a:off x="12981859" y="5469460"/>
            <a:ext cx="1094341" cy="775012"/>
          </a:xfrm>
          <a:prstGeom prst="rect">
            <a:avLst/>
          </a:prstGeom>
        </p:spPr>
        <p:txBody>
          <a:bodyPr anchor="t" rtlCol="false" tIns="0" lIns="0" bIns="0" rIns="0">
            <a:spAutoFit/>
          </a:bodyPr>
          <a:lstStyle/>
          <a:p>
            <a:pPr algn="ctr">
              <a:lnSpc>
                <a:spcPts val="6373"/>
              </a:lnSpc>
            </a:pPr>
            <a:r>
              <a:rPr lang="en-US" sz="4585">
                <a:solidFill>
                  <a:srgbClr val="B100E8"/>
                </a:solidFill>
                <a:latin typeface="Now Bold"/>
              </a:rPr>
              <a:t>04</a:t>
            </a:r>
          </a:p>
        </p:txBody>
      </p:sp>
      <p:sp>
        <p:nvSpPr>
          <p:cNvPr name="Freeform 28" id="28"/>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3039888"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0" id="30"/>
          <p:cNvSpPr txBox="true"/>
          <p:nvPr/>
        </p:nvSpPr>
        <p:spPr>
          <a:xfrm rot="0">
            <a:off x="12457921" y="6261871"/>
            <a:ext cx="2270212" cy="3259592"/>
          </a:xfrm>
          <a:prstGeom prst="rect">
            <a:avLst/>
          </a:prstGeom>
        </p:spPr>
        <p:txBody>
          <a:bodyPr anchor="t" rtlCol="false" tIns="0" lIns="0" bIns="0" rIns="0">
            <a:spAutoFit/>
          </a:bodyPr>
          <a:lstStyle/>
          <a:p>
            <a:pPr algn="ctr">
              <a:lnSpc>
                <a:spcPts val="3278"/>
              </a:lnSpc>
            </a:pPr>
            <a:r>
              <a:rPr lang="en-US" sz="2245">
                <a:solidFill>
                  <a:srgbClr val="FFFFFF"/>
                </a:solidFill>
                <a:latin typeface="DM Sans Bold"/>
              </a:rPr>
              <a:t>Live </a:t>
            </a:r>
          </a:p>
          <a:p>
            <a:pPr algn="ctr" marL="0" indent="0" lvl="1">
              <a:lnSpc>
                <a:spcPts val="3278"/>
              </a:lnSpc>
              <a:spcBef>
                <a:spcPct val="0"/>
              </a:spcBef>
            </a:pPr>
            <a:r>
              <a:rPr lang="en-US" sz="2245">
                <a:solidFill>
                  <a:srgbClr val="FFFFFF"/>
                </a:solidFill>
                <a:latin typeface="DM Sans Bold"/>
              </a:rPr>
              <a:t>Working:</a:t>
            </a:r>
            <a:r>
              <a:rPr lang="en-US" sz="2245">
                <a:solidFill>
                  <a:srgbClr val="FFFFFF"/>
                </a:solidFill>
                <a:latin typeface="DM Sans"/>
              </a:rPr>
              <a:t> Inputting the data in our neural networks made using Sequential and Dense.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pic>
        <p:nvPicPr>
          <p:cNvPr name="Picture 3" id="3"/>
          <p:cNvPicPr>
            <a:picLocks noChangeAspect="true"/>
          </p:cNvPicPr>
          <p:nvPr/>
        </p:nvPicPr>
        <p:blipFill>
          <a:blip r:embed="rId3"/>
          <a:stretch>
            <a:fillRect/>
          </a:stretch>
        </p:blipFill>
        <p:spPr>
          <a:xfrm rot="0">
            <a:off x="8702091" y="633499"/>
            <a:ext cx="9356326" cy="8580229"/>
          </a:xfrm>
          <a:prstGeom prst="rect">
            <a:avLst/>
          </a:prstGeom>
        </p:spPr>
      </p:pic>
      <p:sp>
        <p:nvSpPr>
          <p:cNvPr name="TextBox 4" id="4"/>
          <p:cNvSpPr txBox="true"/>
          <p:nvPr/>
        </p:nvSpPr>
        <p:spPr>
          <a:xfrm rot="0">
            <a:off x="1715029" y="2758987"/>
            <a:ext cx="6424050" cy="4897892"/>
          </a:xfrm>
          <a:prstGeom prst="rect">
            <a:avLst/>
          </a:prstGeom>
        </p:spPr>
        <p:txBody>
          <a:bodyPr anchor="t" rtlCol="false" tIns="0" lIns="0" bIns="0" rIns="0">
            <a:spAutoFit/>
          </a:bodyPr>
          <a:lstStyle/>
          <a:p>
            <a:pPr marL="484878" indent="-242439" lvl="1">
              <a:lnSpc>
                <a:spcPts val="3278"/>
              </a:lnSpc>
              <a:buFont typeface="Arial"/>
              <a:buChar char="•"/>
            </a:pPr>
            <a:r>
              <a:rPr lang="en-US" sz="2245">
                <a:solidFill>
                  <a:srgbClr val="FFFFFF"/>
                </a:solidFill>
                <a:latin typeface="DM Sans"/>
              </a:rPr>
              <a:t>CNNs might generalize the background to be part of a certain gesture unless it is removed or the hand is segmented out, so we used mediapipe to reduce the load.</a:t>
            </a:r>
          </a:p>
          <a:p>
            <a:pPr marL="484878" indent="-242439" lvl="1">
              <a:lnSpc>
                <a:spcPts val="3278"/>
              </a:lnSpc>
              <a:buFont typeface="Arial"/>
              <a:buChar char="•"/>
            </a:pPr>
            <a:r>
              <a:rPr lang="en-US" sz="2245">
                <a:solidFill>
                  <a:srgbClr val="FFFFFF"/>
                </a:solidFill>
                <a:latin typeface="DM Sans"/>
              </a:rPr>
              <a:t>Mediapipe's optimized pipelines can run efficiently on resource-constrained devices, such as smartphones or embedded systems, without consuming excessive computational resources. </a:t>
            </a:r>
          </a:p>
          <a:p>
            <a:pPr marL="484878" indent="-242439" lvl="1">
              <a:lnSpc>
                <a:spcPts val="3278"/>
              </a:lnSpc>
              <a:buFont typeface="Arial"/>
              <a:buChar char="•"/>
            </a:pPr>
            <a:r>
              <a:rPr lang="en-US" sz="2245">
                <a:solidFill>
                  <a:srgbClr val="FFFFFF"/>
                </a:solidFill>
                <a:latin typeface="DM Sans"/>
              </a:rPr>
              <a:t>Mediapipe is optimized for real-time performance, making it ideal for applications where low latency is crucial.</a:t>
            </a: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alphaModFix amt="85000"/>
            </a:blip>
            <a:stretch>
              <a:fillRect l="0" t="0" r="0" b="0"/>
            </a:stretch>
          </a:blipFill>
        </p:spPr>
      </p:sp>
      <p:sp>
        <p:nvSpPr>
          <p:cNvPr name="TextBox 6" id="6"/>
          <p:cNvSpPr txBox="true"/>
          <p:nvPr/>
        </p:nvSpPr>
        <p:spPr>
          <a:xfrm rot="0">
            <a:off x="1715029" y="952500"/>
            <a:ext cx="6424050" cy="1467362"/>
          </a:xfrm>
          <a:prstGeom prst="rect">
            <a:avLst/>
          </a:prstGeom>
        </p:spPr>
        <p:txBody>
          <a:bodyPr anchor="t" rtlCol="false" tIns="0" lIns="0" bIns="0" rIns="0">
            <a:spAutoFit/>
          </a:bodyPr>
          <a:lstStyle/>
          <a:p>
            <a:pPr algn="ctr" marL="0" indent="0" lvl="0">
              <a:lnSpc>
                <a:spcPts val="5896"/>
              </a:lnSpc>
              <a:spcBef>
                <a:spcPct val="0"/>
              </a:spcBef>
            </a:pPr>
            <a:r>
              <a:rPr lang="en-US" sz="4241">
                <a:solidFill>
                  <a:srgbClr val="048AFF"/>
                </a:solidFill>
                <a:latin typeface="Now Bold"/>
              </a:rPr>
              <a:t>Why did we choose Mediapipe over CNNs?</a:t>
            </a:r>
          </a:p>
        </p:txBody>
      </p:sp>
      <p:sp>
        <p:nvSpPr>
          <p:cNvPr name="Freeform 7" id="7"/>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stretch>
              <a:fillRect l="0" t="0" r="0" b="0"/>
            </a:stretch>
          </a:blipFill>
        </p:spPr>
      </p:sp>
      <p:sp>
        <p:nvSpPr>
          <p:cNvPr name="TextBox 8" id="8"/>
          <p:cNvSpPr txBox="true"/>
          <p:nvPr/>
        </p:nvSpPr>
        <p:spPr>
          <a:xfrm rot="0">
            <a:off x="3669136" y="9220226"/>
            <a:ext cx="2735673" cy="291021"/>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Validation Accuracy</a:t>
            </a:r>
          </a:p>
        </p:txBody>
      </p:sp>
      <p:sp>
        <p:nvSpPr>
          <p:cNvPr name="TextBox 9" id="9"/>
          <p:cNvSpPr txBox="true"/>
          <p:nvPr/>
        </p:nvSpPr>
        <p:spPr>
          <a:xfrm rot="0">
            <a:off x="3851797" y="8080678"/>
            <a:ext cx="2370352" cy="1130023"/>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100%</a:t>
            </a:r>
          </a:p>
        </p:txBody>
      </p:sp>
      <p:sp>
        <p:nvSpPr>
          <p:cNvPr name="TextBox 10" id="10"/>
          <p:cNvSpPr txBox="true"/>
          <p:nvPr/>
        </p:nvSpPr>
        <p:spPr>
          <a:xfrm rot="0">
            <a:off x="6274242" y="9220372"/>
            <a:ext cx="2370352" cy="290875"/>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Validation Loss</a:t>
            </a:r>
          </a:p>
        </p:txBody>
      </p:sp>
      <p:sp>
        <p:nvSpPr>
          <p:cNvPr name="TextBox 11" id="11"/>
          <p:cNvSpPr txBox="true"/>
          <p:nvPr/>
        </p:nvSpPr>
        <p:spPr>
          <a:xfrm rot="60000">
            <a:off x="6275406" y="8080663"/>
            <a:ext cx="2370352" cy="1130023"/>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0.47</a:t>
            </a:r>
          </a:p>
        </p:txBody>
      </p:sp>
      <p:sp>
        <p:nvSpPr>
          <p:cNvPr name="TextBox 12" id="12"/>
          <p:cNvSpPr txBox="true"/>
          <p:nvPr/>
        </p:nvSpPr>
        <p:spPr>
          <a:xfrm rot="0">
            <a:off x="11178814" y="8842796"/>
            <a:ext cx="4625931" cy="390345"/>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Accucary curves (train)</a:t>
            </a:r>
          </a:p>
        </p:txBody>
      </p:sp>
      <p:sp>
        <p:nvSpPr>
          <p:cNvPr name="TextBox 13" id="13"/>
          <p:cNvSpPr txBox="true"/>
          <p:nvPr/>
        </p:nvSpPr>
        <p:spPr>
          <a:xfrm rot="0">
            <a:off x="10864345" y="814829"/>
            <a:ext cx="5769365" cy="390345"/>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Lets see how well Mediapipe performs</a:t>
            </a:r>
          </a:p>
        </p:txBody>
      </p:sp>
      <p:sp>
        <p:nvSpPr>
          <p:cNvPr name="TextBox 14" id="14"/>
          <p:cNvSpPr txBox="true"/>
          <p:nvPr/>
        </p:nvSpPr>
        <p:spPr>
          <a:xfrm rot="0">
            <a:off x="1116123" y="9220226"/>
            <a:ext cx="2735673" cy="291021"/>
          </a:xfrm>
          <a:prstGeom prst="rect">
            <a:avLst/>
          </a:prstGeom>
        </p:spPr>
        <p:txBody>
          <a:bodyPr anchor="t" rtlCol="false" tIns="0" lIns="0" bIns="0" rIns="0">
            <a:spAutoFit/>
          </a:bodyPr>
          <a:lstStyle/>
          <a:p>
            <a:pPr algn="ctr" marL="0" indent="0" lvl="1">
              <a:lnSpc>
                <a:spcPts val="2321"/>
              </a:lnSpc>
              <a:spcBef>
                <a:spcPct val="0"/>
              </a:spcBef>
            </a:pPr>
            <a:r>
              <a:rPr lang="en-US" sz="2054">
                <a:solidFill>
                  <a:srgbClr val="FFFFFF"/>
                </a:solidFill>
                <a:latin typeface="DM Sans"/>
              </a:rPr>
              <a:t>Training Accuracy</a:t>
            </a:r>
          </a:p>
        </p:txBody>
      </p:sp>
      <p:sp>
        <p:nvSpPr>
          <p:cNvPr name="TextBox 15" id="15"/>
          <p:cNvSpPr txBox="true"/>
          <p:nvPr/>
        </p:nvSpPr>
        <p:spPr>
          <a:xfrm rot="0">
            <a:off x="1298784" y="8080678"/>
            <a:ext cx="2370352" cy="1143966"/>
          </a:xfrm>
          <a:prstGeom prst="rect">
            <a:avLst/>
          </a:prstGeom>
        </p:spPr>
        <p:txBody>
          <a:bodyPr anchor="t" rtlCol="false" tIns="0" lIns="0" bIns="0" rIns="0">
            <a:spAutoFit/>
          </a:bodyPr>
          <a:lstStyle/>
          <a:p>
            <a:pPr algn="ctr">
              <a:lnSpc>
                <a:spcPts val="9217"/>
              </a:lnSpc>
            </a:pPr>
            <a:r>
              <a:rPr lang="en-US" sz="6631">
                <a:solidFill>
                  <a:srgbClr val="B100E8"/>
                </a:solidFill>
                <a:latin typeface="Now Bold"/>
              </a:rPr>
              <a:t>97%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p:nvPr/>
        </p:nvGrpSpPr>
        <p:grpSpPr>
          <a:xfrm rot="0">
            <a:off x="7961604" y="148302"/>
            <a:ext cx="10326396" cy="10138698"/>
            <a:chOff x="0" y="0"/>
            <a:chExt cx="10477185" cy="10286746"/>
          </a:xfrm>
        </p:grpSpPr>
        <p:sp>
          <p:nvSpPr>
            <p:cNvPr name="Freeform 5" id="5"/>
            <p:cNvSpPr/>
            <p:nvPr/>
          </p:nvSpPr>
          <p:spPr>
            <a:xfrm flipH="false" flipV="false" rot="0">
              <a:off x="-2794" y="-127"/>
              <a:ext cx="10479978" cy="10286873"/>
            </a:xfrm>
            <a:custGeom>
              <a:avLst/>
              <a:gdLst/>
              <a:ahLst/>
              <a:cxnLst/>
              <a:rect r="r" b="b" t="t" l="l"/>
              <a:pathLst>
                <a:path h="10286873" w="10479978">
                  <a:moveTo>
                    <a:pt x="10479979" y="10251440"/>
                  </a:moveTo>
                  <a:cubicBezTo>
                    <a:pt x="10479979" y="10284587"/>
                    <a:pt x="10466987" y="10286873"/>
                    <a:pt x="10433116" y="10286873"/>
                  </a:cubicBezTo>
                  <a:cubicBezTo>
                    <a:pt x="6956806" y="10286238"/>
                    <a:pt x="3480651" y="10286238"/>
                    <a:pt x="4341" y="10286238"/>
                  </a:cubicBezTo>
                  <a:cubicBezTo>
                    <a:pt x="0" y="10272395"/>
                    <a:pt x="7125" y="10259822"/>
                    <a:pt x="10682" y="10246995"/>
                  </a:cubicBezTo>
                  <a:cubicBezTo>
                    <a:pt x="163487" y="9685401"/>
                    <a:pt x="316446" y="9123934"/>
                    <a:pt x="469715" y="8562467"/>
                  </a:cubicBezTo>
                  <a:cubicBezTo>
                    <a:pt x="688251" y="7761986"/>
                    <a:pt x="907250" y="6961632"/>
                    <a:pt x="1125631" y="6161151"/>
                  </a:cubicBezTo>
                  <a:cubicBezTo>
                    <a:pt x="1395360" y="5172583"/>
                    <a:pt x="1664469" y="4184015"/>
                    <a:pt x="1934043" y="3195574"/>
                  </a:cubicBezTo>
                  <a:cubicBezTo>
                    <a:pt x="2207947" y="2191385"/>
                    <a:pt x="2482006" y="1187323"/>
                    <a:pt x="2756684" y="183261"/>
                  </a:cubicBezTo>
                  <a:cubicBezTo>
                    <a:pt x="2773387" y="122174"/>
                    <a:pt x="2784059" y="59690"/>
                    <a:pt x="2811124" y="635"/>
                  </a:cubicBezTo>
                  <a:cubicBezTo>
                    <a:pt x="5351892" y="635"/>
                    <a:pt x="7892659" y="635"/>
                    <a:pt x="10433426" y="0"/>
                  </a:cubicBezTo>
                  <a:cubicBezTo>
                    <a:pt x="10467916" y="0"/>
                    <a:pt x="10479669" y="3429"/>
                    <a:pt x="10479669" y="35814"/>
                  </a:cubicBezTo>
                  <a:cubicBezTo>
                    <a:pt x="10478741" y="3441065"/>
                    <a:pt x="10478741" y="6846316"/>
                    <a:pt x="10479979" y="10251440"/>
                  </a:cubicBezTo>
                  <a:close/>
                </a:path>
              </a:pathLst>
            </a:custGeom>
            <a:blipFill>
              <a:blip r:embed="rId4"/>
              <a:stretch>
                <a:fillRect l="-24765" t="-33522" r="-88612" b="-8928"/>
              </a:stretch>
            </a:blipFill>
          </p:spPr>
        </p:sp>
      </p:grpSp>
      <p:sp>
        <p:nvSpPr>
          <p:cNvPr name="Freeform 6" id="6"/>
          <p:cNvSpPr/>
          <p:nvPr/>
        </p:nvSpPr>
        <p:spPr>
          <a:xfrm flipH="false" flipV="false" rot="0">
            <a:off x="6510928" y="8507347"/>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Freeform 7" id="7"/>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026679" y="-5599154"/>
            <a:ext cx="8083465" cy="8073361"/>
          </a:xfrm>
          <a:custGeom>
            <a:avLst/>
            <a:gdLst/>
            <a:ahLst/>
            <a:cxnLst/>
            <a:rect r="r" b="b" t="t" l="l"/>
            <a:pathLst>
              <a:path h="8073361" w="8083465">
                <a:moveTo>
                  <a:pt x="0" y="0"/>
                </a:moveTo>
                <a:lnTo>
                  <a:pt x="8083465" y="0"/>
                </a:lnTo>
                <a:lnTo>
                  <a:pt x="8083465" y="8073360"/>
                </a:lnTo>
                <a:lnTo>
                  <a:pt x="0" y="8073360"/>
                </a:lnTo>
                <a:lnTo>
                  <a:pt x="0" y="0"/>
                </a:lnTo>
                <a:close/>
              </a:path>
            </a:pathLst>
          </a:custGeom>
          <a:blipFill>
            <a:blip r:embed="rId3"/>
            <a:stretch>
              <a:fillRect l="0" t="0" r="0" b="0"/>
            </a:stretch>
          </a:blipFill>
        </p:spPr>
      </p:sp>
      <p:sp>
        <p:nvSpPr>
          <p:cNvPr name="TextBox 9" id="9"/>
          <p:cNvSpPr txBox="true"/>
          <p:nvPr/>
        </p:nvSpPr>
        <p:spPr>
          <a:xfrm rot="0">
            <a:off x="1028700" y="1585374"/>
            <a:ext cx="6474502" cy="888832"/>
          </a:xfrm>
          <a:prstGeom prst="rect">
            <a:avLst/>
          </a:prstGeom>
        </p:spPr>
        <p:txBody>
          <a:bodyPr anchor="t" rtlCol="false" tIns="0" lIns="0" bIns="0" rIns="0">
            <a:spAutoFit/>
          </a:bodyPr>
          <a:lstStyle/>
          <a:p>
            <a:pPr>
              <a:lnSpc>
                <a:spcPts val="7173"/>
              </a:lnSpc>
            </a:pPr>
            <a:r>
              <a:rPr lang="en-US" sz="5160">
                <a:solidFill>
                  <a:srgbClr val="048AFF"/>
                </a:solidFill>
                <a:latin typeface="Now Bold"/>
              </a:rPr>
              <a:t>Model Architecture</a:t>
            </a:r>
          </a:p>
        </p:txBody>
      </p:sp>
      <p:sp>
        <p:nvSpPr>
          <p:cNvPr name="TextBox 10" id="10"/>
          <p:cNvSpPr txBox="true"/>
          <p:nvPr/>
        </p:nvSpPr>
        <p:spPr>
          <a:xfrm rot="0">
            <a:off x="461057" y="2417056"/>
            <a:ext cx="9128550" cy="6945767"/>
          </a:xfrm>
          <a:prstGeom prst="rect">
            <a:avLst/>
          </a:prstGeom>
        </p:spPr>
        <p:txBody>
          <a:bodyPr anchor="t" rtlCol="false" tIns="0" lIns="0" bIns="0" rIns="0">
            <a:spAutoFit/>
          </a:bodyPr>
          <a:lstStyle/>
          <a:p>
            <a:pPr>
              <a:lnSpc>
                <a:spcPts val="3278"/>
              </a:lnSpc>
            </a:pPr>
          </a:p>
          <a:p>
            <a:pPr marL="484878" indent="-242439" lvl="1">
              <a:lnSpc>
                <a:spcPts val="3278"/>
              </a:lnSpc>
              <a:buFont typeface="Arial"/>
              <a:buChar char="•"/>
            </a:pPr>
            <a:r>
              <a:rPr lang="en-US" sz="2245">
                <a:solidFill>
                  <a:srgbClr val="FFFFFF"/>
                </a:solidFill>
                <a:latin typeface="DM Sans"/>
              </a:rPr>
              <a:t>Input Layer: Accepts input with 43 features.</a:t>
            </a:r>
          </a:p>
          <a:p>
            <a:pPr marL="484878" indent="-242439" lvl="1">
              <a:lnSpc>
                <a:spcPts val="3278"/>
              </a:lnSpc>
              <a:buFont typeface="Arial"/>
              <a:buChar char="•"/>
            </a:pPr>
            <a:r>
              <a:rPr lang="en-US" sz="2245">
                <a:solidFill>
                  <a:srgbClr val="FFFFFF"/>
                </a:solidFill>
                <a:latin typeface="DM Sans"/>
              </a:rPr>
              <a:t>Dense Layer (PrimaryIN): Consists of 128 neurons with ReLU activation and L2 regularization.</a:t>
            </a:r>
          </a:p>
          <a:p>
            <a:pPr marL="484878" indent="-242439" lvl="1">
              <a:lnSpc>
                <a:spcPts val="3278"/>
              </a:lnSpc>
              <a:buFont typeface="Arial"/>
              <a:buChar char="•"/>
            </a:pPr>
            <a:r>
              <a:rPr lang="en-US" sz="2245">
                <a:solidFill>
                  <a:srgbClr val="FFFFFF"/>
                </a:solidFill>
                <a:latin typeface="DM Sans"/>
              </a:rPr>
              <a:t>Dense Layer (Reducer1): Contains 64 neurons with ReLU activation and L2 regularization.</a:t>
            </a:r>
          </a:p>
          <a:p>
            <a:pPr marL="484878" indent="-242439" lvl="1">
              <a:lnSpc>
                <a:spcPts val="3278"/>
              </a:lnSpc>
              <a:buFont typeface="Arial"/>
              <a:buChar char="•"/>
            </a:pPr>
            <a:r>
              <a:rPr lang="en-US" sz="2245">
                <a:solidFill>
                  <a:srgbClr val="FFFFFF"/>
                </a:solidFill>
                <a:latin typeface="DM Sans"/>
              </a:rPr>
              <a:t>Dropout Layer: Regularizes the network by randomly setting 20% of the input units to 0.</a:t>
            </a:r>
          </a:p>
          <a:p>
            <a:pPr marL="484878" indent="-242439" lvl="1">
              <a:lnSpc>
                <a:spcPts val="3278"/>
              </a:lnSpc>
              <a:buFont typeface="Arial"/>
              <a:buChar char="•"/>
            </a:pPr>
            <a:r>
              <a:rPr lang="en-US" sz="2245">
                <a:solidFill>
                  <a:srgbClr val="FFFFFF"/>
                </a:solidFill>
                <a:latin typeface="DM Sans"/>
              </a:rPr>
              <a:t>Dense Layer (Paralleler): Consists of 64 neurons with ReLU activation.</a:t>
            </a:r>
          </a:p>
          <a:p>
            <a:pPr marL="484878" indent="-242439" lvl="1">
              <a:lnSpc>
                <a:spcPts val="3278"/>
              </a:lnSpc>
              <a:buFont typeface="Arial"/>
              <a:buChar char="•"/>
            </a:pPr>
            <a:r>
              <a:rPr lang="en-US" sz="2245">
                <a:solidFill>
                  <a:srgbClr val="FFFFFF"/>
                </a:solidFill>
                <a:latin typeface="DM Sans"/>
              </a:rPr>
              <a:t>Dense Layer (Reducer2): Contains 32 neurons with ReLU activation.</a:t>
            </a:r>
          </a:p>
          <a:p>
            <a:pPr marL="484878" indent="-242439" lvl="1">
              <a:lnSpc>
                <a:spcPts val="3278"/>
              </a:lnSpc>
              <a:buFont typeface="Arial"/>
              <a:buChar char="•"/>
            </a:pPr>
            <a:r>
              <a:rPr lang="en-US" sz="2245">
                <a:solidFill>
                  <a:srgbClr val="FFFFFF"/>
                </a:solidFill>
                <a:latin typeface="DM Sans"/>
              </a:rPr>
              <a:t>Dense Layer (Out): Final output layer with 18 neurons and linear activation.</a:t>
            </a:r>
          </a:p>
          <a:p>
            <a:pPr marL="484878" indent="-242439" lvl="1">
              <a:lnSpc>
                <a:spcPts val="3278"/>
              </a:lnSpc>
              <a:buFont typeface="Arial"/>
              <a:buChar char="•"/>
            </a:pPr>
            <a:r>
              <a:rPr lang="en-US" sz="2245">
                <a:solidFill>
                  <a:srgbClr val="FFFFFF"/>
                </a:solidFill>
                <a:latin typeface="DM Sans"/>
              </a:rPr>
              <a:t>Overall, this architecture comprises two sets of dense layers with dropout regularization, aiming to learn patterns from the input data and produce an output with 18 units.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0" y="4797527"/>
            <a:ext cx="18288000" cy="6124395"/>
            <a:chOff x="0" y="0"/>
            <a:chExt cx="4816593" cy="1613009"/>
          </a:xfrm>
        </p:grpSpPr>
        <p:sp>
          <p:nvSpPr>
            <p:cNvPr name="Freeform 4" id="4"/>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grpSp>
        <p:nvGrpSpPr>
          <p:cNvPr name="Group 6" id="6"/>
          <p:cNvGrpSpPr>
            <a:grpSpLocks noChangeAspect="true"/>
          </p:cNvGrpSpPr>
          <p:nvPr/>
        </p:nvGrpSpPr>
        <p:grpSpPr>
          <a:xfrm rot="0">
            <a:off x="1344666" y="3509328"/>
            <a:ext cx="2878546" cy="2878546"/>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9" id="9"/>
          <p:cNvSpPr/>
          <p:nvPr/>
        </p:nvSpPr>
        <p:spPr>
          <a:xfrm>
            <a:off x="4822223" y="5143500"/>
            <a:ext cx="0" cy="3893203"/>
          </a:xfrm>
          <a:prstGeom prst="line">
            <a:avLst/>
          </a:prstGeom>
          <a:ln cap="rnd" w="76200">
            <a:solidFill>
              <a:srgbClr val="04001E"/>
            </a:solidFill>
            <a:prstDash val="solid"/>
            <a:headEnd type="none" len="sm" w="sm"/>
            <a:tailEnd type="none" len="sm" w="sm"/>
          </a:ln>
        </p:spPr>
      </p:sp>
      <p:sp>
        <p:nvSpPr>
          <p:cNvPr name="TextBox 10" id="10"/>
          <p:cNvSpPr txBox="true"/>
          <p:nvPr/>
        </p:nvSpPr>
        <p:spPr>
          <a:xfrm rot="0">
            <a:off x="3702221" y="1357120"/>
            <a:ext cx="10883558" cy="980635"/>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Tech Stack</a:t>
            </a:r>
          </a:p>
        </p:txBody>
      </p:sp>
      <p:sp>
        <p:nvSpPr>
          <p:cNvPr name="TextBox 11" id="11"/>
          <p:cNvSpPr txBox="true"/>
          <p:nvPr/>
        </p:nvSpPr>
        <p:spPr>
          <a:xfrm rot="0">
            <a:off x="1261836" y="2875371"/>
            <a:ext cx="2879385" cy="488519"/>
          </a:xfrm>
          <a:prstGeom prst="rect">
            <a:avLst/>
          </a:prstGeom>
        </p:spPr>
        <p:txBody>
          <a:bodyPr anchor="t" rtlCol="false" tIns="0" lIns="0" bIns="0" rIns="0">
            <a:spAutoFit/>
          </a:bodyPr>
          <a:lstStyle/>
          <a:p>
            <a:pPr algn="ctr">
              <a:lnSpc>
                <a:spcPts val="3957"/>
              </a:lnSpc>
            </a:pPr>
            <a:r>
              <a:rPr lang="en-US" sz="2846">
                <a:solidFill>
                  <a:srgbClr val="B100E8"/>
                </a:solidFill>
                <a:latin typeface="Now Bold"/>
              </a:rPr>
              <a:t>Numpy, Pandas</a:t>
            </a:r>
          </a:p>
        </p:txBody>
      </p:sp>
      <p:sp>
        <p:nvSpPr>
          <p:cNvPr name="TextBox 12" id="12"/>
          <p:cNvSpPr txBox="true"/>
          <p:nvPr/>
        </p:nvSpPr>
        <p:spPr>
          <a:xfrm rot="0">
            <a:off x="1028700" y="6529611"/>
            <a:ext cx="3345658" cy="28690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NumPy is a library for numerical computations in Python, offering arrays, linear algebra, and mathematical functions. Pandas provides data manipulation tools like data frames, enabling easy data analysis.</a:t>
            </a:r>
          </a:p>
        </p:txBody>
      </p:sp>
      <p:grpSp>
        <p:nvGrpSpPr>
          <p:cNvPr name="Group 13" id="13"/>
          <p:cNvGrpSpPr>
            <a:grpSpLocks noChangeAspect="true"/>
          </p:cNvGrpSpPr>
          <p:nvPr/>
        </p:nvGrpSpPr>
        <p:grpSpPr>
          <a:xfrm rot="0">
            <a:off x="5587406" y="3509328"/>
            <a:ext cx="2878546" cy="2878546"/>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6" id="16"/>
          <p:cNvSpPr txBox="true"/>
          <p:nvPr/>
        </p:nvSpPr>
        <p:spPr>
          <a:xfrm rot="0">
            <a:off x="5271441" y="6529611"/>
            <a:ext cx="3345658" cy="28690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TensorFlow is an open-source machine learning framework by Google, offering tools for building and deploying deep learning models, with support for neural networks and numerical computations.</a:t>
            </a:r>
          </a:p>
        </p:txBody>
      </p:sp>
      <p:sp>
        <p:nvSpPr>
          <p:cNvPr name="AutoShape 17" id="17"/>
          <p:cNvSpPr/>
          <p:nvPr/>
        </p:nvSpPr>
        <p:spPr>
          <a:xfrm>
            <a:off x="9220333" y="5143500"/>
            <a:ext cx="0" cy="3893203"/>
          </a:xfrm>
          <a:prstGeom prst="line">
            <a:avLst/>
          </a:prstGeom>
          <a:ln cap="rnd" w="76200">
            <a:solidFill>
              <a:srgbClr val="04001E"/>
            </a:solidFill>
            <a:prstDash val="solid"/>
            <a:headEnd type="none" len="sm" w="sm"/>
            <a:tailEnd type="none" len="sm" w="sm"/>
          </a:ln>
        </p:spPr>
      </p:sp>
      <p:grpSp>
        <p:nvGrpSpPr>
          <p:cNvPr name="Group 18" id="18"/>
          <p:cNvGrpSpPr>
            <a:grpSpLocks noChangeAspect="true"/>
          </p:cNvGrpSpPr>
          <p:nvPr/>
        </p:nvGrpSpPr>
        <p:grpSpPr>
          <a:xfrm rot="0">
            <a:off x="9985516" y="3509328"/>
            <a:ext cx="2878546" cy="2878546"/>
            <a:chOff x="0" y="0"/>
            <a:chExt cx="6350000" cy="6350000"/>
          </a:xfrm>
        </p:grpSpPr>
        <p:sp>
          <p:nvSpPr>
            <p:cNvPr name="Freeform 19" id="1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t="0" r="-25031"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1" id="21"/>
          <p:cNvSpPr txBox="true"/>
          <p:nvPr/>
        </p:nvSpPr>
        <p:spPr>
          <a:xfrm rot="0">
            <a:off x="9669550" y="6529611"/>
            <a:ext cx="3345658" cy="21451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MediaPipe, by Google, is a framework for real-time perception tasks like hand tracking, pose estimation, and facial recognition using machine learning.</a:t>
            </a:r>
          </a:p>
        </p:txBody>
      </p:sp>
      <p:sp>
        <p:nvSpPr>
          <p:cNvPr name="AutoShape 22" id="22"/>
          <p:cNvSpPr/>
          <p:nvPr/>
        </p:nvSpPr>
        <p:spPr>
          <a:xfrm>
            <a:off x="13464425" y="5143500"/>
            <a:ext cx="0" cy="3893203"/>
          </a:xfrm>
          <a:prstGeom prst="line">
            <a:avLst/>
          </a:prstGeom>
          <a:ln cap="rnd" w="76200">
            <a:solidFill>
              <a:srgbClr val="04001E"/>
            </a:solidFill>
            <a:prstDash val="solid"/>
            <a:headEnd type="none" len="sm" w="sm"/>
            <a:tailEnd type="none" len="sm" w="sm"/>
          </a:ln>
        </p:spPr>
      </p:sp>
      <p:grpSp>
        <p:nvGrpSpPr>
          <p:cNvPr name="Group 23" id="23"/>
          <p:cNvGrpSpPr>
            <a:grpSpLocks noChangeAspect="true"/>
          </p:cNvGrpSpPr>
          <p:nvPr/>
        </p:nvGrpSpPr>
        <p:grpSpPr>
          <a:xfrm rot="0">
            <a:off x="14229608" y="3509328"/>
            <a:ext cx="2878546" cy="2878546"/>
            <a:chOff x="0" y="0"/>
            <a:chExt cx="6350000" cy="6350000"/>
          </a:xfrm>
        </p:grpSpPr>
        <p:sp>
          <p:nvSpPr>
            <p:cNvPr name="Freeform 24" id="2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t="0" r="-25031" b="0"/>
              </a:stretch>
            </a:blipFill>
          </p:spPr>
        </p:sp>
        <p:sp>
          <p:nvSpPr>
            <p:cNvPr name="Freeform 25" id="2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6" id="26"/>
          <p:cNvSpPr txBox="true"/>
          <p:nvPr/>
        </p:nvSpPr>
        <p:spPr>
          <a:xfrm rot="0">
            <a:off x="13813317" y="6529611"/>
            <a:ext cx="3711128" cy="2869042"/>
          </a:xfrm>
          <a:prstGeom prst="rect">
            <a:avLst/>
          </a:prstGeom>
        </p:spPr>
        <p:txBody>
          <a:bodyPr anchor="t" rtlCol="false" tIns="0" lIns="0" bIns="0" rIns="0">
            <a:spAutoFit/>
          </a:bodyPr>
          <a:lstStyle/>
          <a:p>
            <a:pPr algn="ctr">
              <a:lnSpc>
                <a:spcPts val="2858"/>
              </a:lnSpc>
            </a:pPr>
            <a:r>
              <a:rPr lang="en-US" sz="1958">
                <a:solidFill>
                  <a:srgbClr val="FFFFFF"/>
                </a:solidFill>
                <a:latin typeface="DM Sans"/>
              </a:rPr>
              <a:t>OpenCV, Open Source Computer Vision Library, provides tools for real-time computer vision and machine learning, encompassing image and video processing, and feature extraction tasks in various programming languages.</a:t>
            </a:r>
          </a:p>
        </p:txBody>
      </p:sp>
      <p:sp>
        <p:nvSpPr>
          <p:cNvPr name="TextBox 27" id="27"/>
          <p:cNvSpPr txBox="true"/>
          <p:nvPr/>
        </p:nvSpPr>
        <p:spPr>
          <a:xfrm rot="0">
            <a:off x="5805610" y="2875371"/>
            <a:ext cx="2277319" cy="488519"/>
          </a:xfrm>
          <a:prstGeom prst="rect">
            <a:avLst/>
          </a:prstGeom>
        </p:spPr>
        <p:txBody>
          <a:bodyPr anchor="t" rtlCol="false" tIns="0" lIns="0" bIns="0" rIns="0">
            <a:spAutoFit/>
          </a:bodyPr>
          <a:lstStyle/>
          <a:p>
            <a:pPr algn="ctr">
              <a:lnSpc>
                <a:spcPts val="3957"/>
              </a:lnSpc>
            </a:pPr>
            <a:r>
              <a:rPr lang="en-US" sz="2846">
                <a:solidFill>
                  <a:srgbClr val="B100E8"/>
                </a:solidFill>
                <a:latin typeface="Now Bold"/>
              </a:rPr>
              <a:t>Tensorflow</a:t>
            </a:r>
          </a:p>
        </p:txBody>
      </p:sp>
      <p:sp>
        <p:nvSpPr>
          <p:cNvPr name="TextBox 28" id="28"/>
          <p:cNvSpPr txBox="true"/>
          <p:nvPr/>
        </p:nvSpPr>
        <p:spPr>
          <a:xfrm rot="0">
            <a:off x="10286129" y="2875371"/>
            <a:ext cx="2277319" cy="488519"/>
          </a:xfrm>
          <a:prstGeom prst="rect">
            <a:avLst/>
          </a:prstGeom>
        </p:spPr>
        <p:txBody>
          <a:bodyPr anchor="t" rtlCol="false" tIns="0" lIns="0" bIns="0" rIns="0">
            <a:spAutoFit/>
          </a:bodyPr>
          <a:lstStyle/>
          <a:p>
            <a:pPr algn="ctr">
              <a:lnSpc>
                <a:spcPts val="3957"/>
              </a:lnSpc>
            </a:pPr>
            <a:r>
              <a:rPr lang="en-US" sz="2846">
                <a:solidFill>
                  <a:srgbClr val="B100E8"/>
                </a:solidFill>
                <a:latin typeface="Now Bold"/>
              </a:rPr>
              <a:t>Mediapipe</a:t>
            </a:r>
          </a:p>
        </p:txBody>
      </p:sp>
      <p:sp>
        <p:nvSpPr>
          <p:cNvPr name="TextBox 29" id="29"/>
          <p:cNvSpPr txBox="true"/>
          <p:nvPr/>
        </p:nvSpPr>
        <p:spPr>
          <a:xfrm rot="0">
            <a:off x="14530221" y="2875371"/>
            <a:ext cx="2277319" cy="488519"/>
          </a:xfrm>
          <a:prstGeom prst="rect">
            <a:avLst/>
          </a:prstGeom>
        </p:spPr>
        <p:txBody>
          <a:bodyPr anchor="t" rtlCol="false" tIns="0" lIns="0" bIns="0" rIns="0">
            <a:spAutoFit/>
          </a:bodyPr>
          <a:lstStyle/>
          <a:p>
            <a:pPr algn="ctr">
              <a:lnSpc>
                <a:spcPts val="3957"/>
              </a:lnSpc>
            </a:pPr>
            <a:r>
              <a:rPr lang="en-US" sz="2846">
                <a:solidFill>
                  <a:srgbClr val="B100E8"/>
                </a:solidFill>
                <a:latin typeface="Now Bold"/>
              </a:rPr>
              <a:t> OpenCV</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171003" y="1452902"/>
            <a:ext cx="7096771" cy="1124594"/>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Future Prospects</a:t>
            </a:r>
          </a:p>
        </p:txBody>
      </p:sp>
      <p:sp>
        <p:nvSpPr>
          <p:cNvPr name="TextBox 9" id="9"/>
          <p:cNvSpPr txBox="true"/>
          <p:nvPr/>
        </p:nvSpPr>
        <p:spPr>
          <a:xfrm rot="0">
            <a:off x="6719414" y="3343784"/>
            <a:ext cx="9314259" cy="1430095"/>
          </a:xfrm>
          <a:prstGeom prst="rect">
            <a:avLst/>
          </a:prstGeom>
        </p:spPr>
        <p:txBody>
          <a:bodyPr anchor="t" rtlCol="false" tIns="0" lIns="0" bIns="0" rIns="0">
            <a:spAutoFit/>
          </a:bodyPr>
          <a:lstStyle/>
          <a:p>
            <a:pPr>
              <a:lnSpc>
                <a:spcPts val="2888"/>
              </a:lnSpc>
            </a:pPr>
            <a:r>
              <a:rPr lang="en-US" sz="1978">
                <a:solidFill>
                  <a:srgbClr val="FFFFFF"/>
                </a:solidFill>
                <a:latin typeface="DM Sans"/>
              </a:rPr>
              <a:t>Gazebo provides a realistic 3D environment, while ROS enables communication and control. Integration into the UAV's control loop ensures real-time responsiveness. Feedback from the simulated environment ensures accurate execution of commands.</a:t>
            </a:r>
          </a:p>
        </p:txBody>
      </p:sp>
      <p:sp>
        <p:nvSpPr>
          <p:cNvPr name="TextBox 10" id="10"/>
          <p:cNvSpPr txBox="true"/>
          <p:nvPr/>
        </p:nvSpPr>
        <p:spPr>
          <a:xfrm rot="0">
            <a:off x="6719414" y="2801890"/>
            <a:ext cx="7194808" cy="460422"/>
          </a:xfrm>
          <a:prstGeom prst="rect">
            <a:avLst/>
          </a:prstGeom>
        </p:spPr>
        <p:txBody>
          <a:bodyPr anchor="t" rtlCol="false" tIns="0" lIns="0" bIns="0" rIns="0">
            <a:spAutoFit/>
          </a:bodyPr>
          <a:lstStyle/>
          <a:p>
            <a:pPr>
              <a:lnSpc>
                <a:spcPts val="3629"/>
              </a:lnSpc>
            </a:pPr>
            <a:r>
              <a:rPr lang="en-US" sz="2611">
                <a:solidFill>
                  <a:srgbClr val="B100E8"/>
                </a:solidFill>
                <a:latin typeface="Now Bold"/>
              </a:rPr>
              <a:t>Simulating flight in Gazebo/ROS</a:t>
            </a: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4803638" y="5181410"/>
            <a:ext cx="1757360" cy="1757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8" id="18"/>
          <p:cNvSpPr txBox="true"/>
          <p:nvPr/>
        </p:nvSpPr>
        <p:spPr>
          <a:xfrm rot="0">
            <a:off x="6719414" y="5762754"/>
            <a:ext cx="10189774" cy="1445123"/>
          </a:xfrm>
          <a:prstGeom prst="rect">
            <a:avLst/>
          </a:prstGeom>
        </p:spPr>
        <p:txBody>
          <a:bodyPr anchor="t" rtlCol="false" tIns="0" lIns="0" bIns="0" rIns="0">
            <a:spAutoFit/>
          </a:bodyPr>
          <a:lstStyle/>
          <a:p>
            <a:pPr>
              <a:lnSpc>
                <a:spcPts val="2888"/>
              </a:lnSpc>
            </a:pPr>
            <a:r>
              <a:rPr lang="en-US" sz="1978">
                <a:solidFill>
                  <a:srgbClr val="FFFFFF"/>
                </a:solidFill>
                <a:latin typeface="DM Sans"/>
              </a:rPr>
              <a:t>Develop a hand gesture recognition model using CNN or RNN. Train it with a dataset of gestures mapped to Tello drone commands. Integrate the model with the Tello SDK for control. Test for accuracy and responsiveness. Refine for optimal performance. Consider future applications like gesture-based navigation in drones or other devices.</a:t>
            </a:r>
          </a:p>
        </p:txBody>
      </p:sp>
      <p:sp>
        <p:nvSpPr>
          <p:cNvPr name="TextBox 19" id="19"/>
          <p:cNvSpPr txBox="true"/>
          <p:nvPr/>
        </p:nvSpPr>
        <p:spPr>
          <a:xfrm rot="0">
            <a:off x="6719414" y="5220860"/>
            <a:ext cx="6870579" cy="460422"/>
          </a:xfrm>
          <a:prstGeom prst="rect">
            <a:avLst/>
          </a:prstGeom>
        </p:spPr>
        <p:txBody>
          <a:bodyPr anchor="t" rtlCol="false" tIns="0" lIns="0" bIns="0" rIns="0">
            <a:spAutoFit/>
          </a:bodyPr>
          <a:lstStyle/>
          <a:p>
            <a:pPr>
              <a:lnSpc>
                <a:spcPts val="3629"/>
              </a:lnSpc>
            </a:pPr>
            <a:r>
              <a:rPr lang="en-US" sz="2611">
                <a:solidFill>
                  <a:srgbClr val="B100E8"/>
                </a:solidFill>
                <a:latin typeface="Now Bold"/>
              </a:rPr>
              <a:t>Implementation on an actual Tello drone</a:t>
            </a:r>
          </a:p>
        </p:txBody>
      </p:sp>
      <p:sp>
        <p:nvSpPr>
          <p:cNvPr name="Freeform 20" id="20"/>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803638" y="7500940"/>
            <a:ext cx="1757360" cy="175736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4" id="24"/>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719414" y="8082284"/>
            <a:ext cx="10189774"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Users can interact with the drone via webcam on the app, observing their gestures translating into drone commands. Collect user feedback to refine the model and enhance user experience. </a:t>
            </a:r>
          </a:p>
        </p:txBody>
      </p:sp>
      <p:sp>
        <p:nvSpPr>
          <p:cNvPr name="TextBox 26" id="26"/>
          <p:cNvSpPr txBox="true"/>
          <p:nvPr/>
        </p:nvSpPr>
        <p:spPr>
          <a:xfrm rot="0">
            <a:off x="6719414" y="7540390"/>
            <a:ext cx="8169738" cy="460422"/>
          </a:xfrm>
          <a:prstGeom prst="rect">
            <a:avLst/>
          </a:prstGeom>
        </p:spPr>
        <p:txBody>
          <a:bodyPr anchor="t" rtlCol="false" tIns="0" lIns="0" bIns="0" rIns="0">
            <a:spAutoFit/>
          </a:bodyPr>
          <a:lstStyle/>
          <a:p>
            <a:pPr>
              <a:lnSpc>
                <a:spcPts val="3629"/>
              </a:lnSpc>
            </a:pPr>
            <a:r>
              <a:rPr lang="en-US" sz="2611">
                <a:solidFill>
                  <a:srgbClr val="B100E8"/>
                </a:solidFill>
                <a:latin typeface="Now Bold"/>
              </a:rPr>
              <a:t>Hosting a live demo on a web app/ mobile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DAGCZr0KE78</dc:identifier>
  <dcterms:modified xsi:type="dcterms:W3CDTF">2011-08-01T06:04:30Z</dcterms:modified>
  <cp:revision>1</cp:revision>
  <dc:title>Hand Gesture Recognition for Drone Control</dc:title>
</cp:coreProperties>
</file>